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256" r:id="rId5"/>
    <p:sldId id="306" r:id="rId6"/>
    <p:sldId id="320" r:id="rId7"/>
    <p:sldId id="308" r:id="rId8"/>
    <p:sldId id="310" r:id="rId9"/>
    <p:sldId id="311" r:id="rId10"/>
    <p:sldId id="313" r:id="rId11"/>
    <p:sldId id="316" r:id="rId12"/>
    <p:sldId id="318" r:id="rId13"/>
    <p:sldId id="309" r:id="rId14"/>
    <p:sldId id="317" r:id="rId15"/>
    <p:sldId id="319" r:id="rId16"/>
    <p:sldId id="31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D76"/>
    <a:srgbClr val="7F7F7F"/>
    <a:srgbClr val="8BC6F0"/>
    <a:srgbClr val="0C2E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76" autoAdjust="0"/>
  </p:normalViewPr>
  <p:slideViewPr>
    <p:cSldViewPr snapToGrid="0">
      <p:cViewPr varScale="1">
        <p:scale>
          <a:sx n="104" d="100"/>
          <a:sy n="104" d="100"/>
        </p:scale>
        <p:origin x="284"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Trajectory Classification</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Trajectory Normalization</a:t>
          </a: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dgm:spPr>
        <a:xfrm>
          <a:off x="4853709"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Mapinteractions and Screen lock/unlock analysis and visualization</a:t>
          </a: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393AF2-C68B-44C4-A06E-1F95704EAEC4}"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86ADCBF5-207C-4051-809C-15508B3A310E}">
      <dgm:prSet custT="1"/>
      <dgm:spPr>
        <a:xfrm>
          <a:off x="837583"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i="0" dirty="0">
              <a:solidFill>
                <a:srgbClr val="FFFFFF"/>
              </a:solidFill>
              <a:latin typeface="Microsoft YaHei"/>
              <a:ea typeface="+mn-ea"/>
              <a:cs typeface="+mn-cs"/>
            </a:rPr>
            <a:t>Age :</a:t>
          </a:r>
        </a:p>
        <a:p>
          <a:pPr>
            <a:buNone/>
          </a:pPr>
          <a:r>
            <a:rPr lang="en-US" sz="1050" b="0" i="0" dirty="0">
              <a:solidFill>
                <a:srgbClr val="FFFFFF"/>
              </a:solidFill>
              <a:latin typeface="Microsoft YaHei"/>
              <a:ea typeface="+mn-ea"/>
              <a:cs typeface="+mn-cs"/>
            </a:rPr>
            <a:t>54% aged 25–34, </a:t>
          </a:r>
        </a:p>
        <a:p>
          <a:pPr>
            <a:buNone/>
          </a:pPr>
          <a:r>
            <a:rPr lang="en-US" sz="1050" b="0" i="0" dirty="0">
              <a:solidFill>
                <a:srgbClr val="FFFFFF"/>
              </a:solidFill>
              <a:latin typeface="Microsoft YaHei"/>
              <a:ea typeface="+mn-ea"/>
              <a:cs typeface="+mn-cs"/>
            </a:rPr>
            <a:t>43% aged 18–24.</a:t>
          </a:r>
          <a:endParaRPr lang="en-US" sz="1050" dirty="0">
            <a:solidFill>
              <a:srgbClr val="FFFFFF"/>
            </a:solidFill>
            <a:latin typeface="Microsoft YaHei"/>
            <a:ea typeface="+mn-ea"/>
            <a:cs typeface="+mn-cs"/>
          </a:endParaRPr>
        </a:p>
      </dgm:t>
    </dgm:pt>
    <dgm:pt modelId="{235C20C5-B4B2-4CB9-ABF9-0592722573BA}" type="parTrans" cxnId="{21D560B5-02D4-4275-9797-C82BDB2187F2}">
      <dgm:prSet/>
      <dgm:spPr/>
      <dgm:t>
        <a:bodyPr/>
        <a:lstStyle/>
        <a:p>
          <a:endParaRPr lang="en-US" sz="2400"/>
        </a:p>
      </dgm:t>
    </dgm:pt>
    <dgm:pt modelId="{77A43DCC-5C84-4FA7-9E4B-F51937973EB9}" type="sibTrans" cxnId="{21D560B5-02D4-4275-9797-C82BDB2187F2}">
      <dgm:prSet custT="1"/>
      <dgm:spPr>
        <a:xfrm>
          <a:off x="3203715" y="384885"/>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gm:spPr>
      <dgm:t>
        <a:bodyPr/>
        <a:lstStyle/>
        <a:p>
          <a:pPr>
            <a:buNone/>
          </a:pPr>
          <a:endParaRPr lang="en-US" sz="900">
            <a:solidFill>
              <a:srgbClr val="FFFFFF"/>
            </a:solidFill>
            <a:latin typeface="Microsoft YaHei"/>
            <a:ea typeface="+mn-ea"/>
            <a:cs typeface="+mn-cs"/>
          </a:endParaRPr>
        </a:p>
      </dgm:t>
    </dgm:pt>
    <dgm:pt modelId="{671882D3-1F8E-49E5-A5F0-FF1319B49F5F}">
      <dgm:prSet custT="1"/>
      <dgm:spPr>
        <a:xfrm>
          <a:off x="3882238"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i="0" dirty="0">
              <a:solidFill>
                <a:srgbClr val="FFFFFF"/>
              </a:solidFill>
              <a:latin typeface="Microsoft YaHei"/>
              <a:ea typeface="+mn-ea"/>
              <a:cs typeface="+mn-cs"/>
            </a:rPr>
            <a:t>Gender: </a:t>
          </a:r>
        </a:p>
        <a:p>
          <a:pPr>
            <a:buNone/>
          </a:pPr>
          <a:r>
            <a:rPr lang="en-US" sz="1050" b="0" i="0" dirty="0">
              <a:solidFill>
                <a:srgbClr val="FFFFFF"/>
              </a:solidFill>
              <a:latin typeface="Microsoft YaHei"/>
              <a:ea typeface="+mn-ea"/>
              <a:cs typeface="+mn-cs"/>
            </a:rPr>
            <a:t>61% Female.</a:t>
          </a:r>
        </a:p>
        <a:p>
          <a:pPr>
            <a:buNone/>
          </a:pPr>
          <a:r>
            <a:rPr lang="en-US" sz="1050" b="0" i="0" dirty="0">
              <a:solidFill>
                <a:srgbClr val="FFFFFF"/>
              </a:solidFill>
              <a:latin typeface="Microsoft YaHei"/>
              <a:ea typeface="+mn-ea"/>
              <a:cs typeface="+mn-cs"/>
            </a:rPr>
            <a:t>39% Male.</a:t>
          </a:r>
          <a:endParaRPr lang="en-US" sz="1050" dirty="0">
            <a:solidFill>
              <a:srgbClr val="FFFFFF"/>
            </a:solidFill>
            <a:latin typeface="Microsoft YaHei"/>
            <a:ea typeface="+mn-ea"/>
            <a:cs typeface="+mn-cs"/>
          </a:endParaRPr>
        </a:p>
      </dgm:t>
    </dgm:pt>
    <dgm:pt modelId="{FA529C38-7188-44AD-A44A-2D6E8B41A215}" type="parTrans" cxnId="{40A01DDB-A97B-4E44-A294-769A17B49F4A}">
      <dgm:prSet/>
      <dgm:spPr/>
      <dgm:t>
        <a:bodyPr/>
        <a:lstStyle/>
        <a:p>
          <a:endParaRPr lang="en-US" sz="2400"/>
        </a:p>
      </dgm:t>
    </dgm:pt>
    <dgm:pt modelId="{45B0A5EA-83F7-444E-AC89-88686A22634C}" type="sibTrans" cxnId="{40A01DDB-A97B-4E44-A294-769A17B49F4A}">
      <dgm:prSet custT="1"/>
      <dgm:spPr>
        <a:xfrm rot="5400000">
          <a:off x="4739091" y="1459213"/>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gm:spPr>
      <dgm:t>
        <a:bodyPr/>
        <a:lstStyle/>
        <a:p>
          <a:pPr>
            <a:buNone/>
          </a:pPr>
          <a:endParaRPr lang="en-US" sz="900">
            <a:solidFill>
              <a:srgbClr val="FFFFFF"/>
            </a:solidFill>
            <a:latin typeface="Microsoft YaHei"/>
            <a:ea typeface="+mn-ea"/>
            <a:cs typeface="+mn-cs"/>
          </a:endParaRPr>
        </a:p>
      </dgm:t>
    </dgm:pt>
    <dgm:pt modelId="{5BDE2854-6866-4C85-8CD8-05E76133E996}">
      <dgm:prSet custT="1"/>
      <dgm:spPr>
        <a:xfrm>
          <a:off x="3882238"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dirty="0">
              <a:solidFill>
                <a:srgbClr val="FFFFFF"/>
              </a:solidFill>
              <a:latin typeface="Microsoft YaHei"/>
              <a:ea typeface="+mn-ea"/>
              <a:cs typeface="+mn-cs"/>
            </a:rPr>
            <a:t>Map use frequency: </a:t>
          </a:r>
        </a:p>
        <a:p>
          <a:pPr>
            <a:buNone/>
          </a:pPr>
          <a:r>
            <a:rPr lang="en-US" sz="1050" b="0" i="0" dirty="0">
              <a:solidFill>
                <a:srgbClr val="FFFFFF"/>
              </a:solidFill>
              <a:latin typeface="Microsoft YaHei"/>
              <a:ea typeface="+mn-ea"/>
              <a:cs typeface="+mn-cs"/>
            </a:rPr>
            <a:t>67% more than four times a week.</a:t>
          </a:r>
        </a:p>
        <a:p>
          <a:pPr>
            <a:buNone/>
          </a:pPr>
          <a:r>
            <a:rPr lang="en-US" sz="1050" b="0" i="0" dirty="0">
              <a:solidFill>
                <a:srgbClr val="FFFFFF"/>
              </a:solidFill>
              <a:latin typeface="Microsoft YaHei"/>
              <a:ea typeface="+mn-ea"/>
              <a:cs typeface="+mn-cs"/>
            </a:rPr>
            <a:t>28 between two and four times a week.</a:t>
          </a:r>
          <a:endParaRPr lang="en-US" sz="1050" dirty="0">
            <a:solidFill>
              <a:srgbClr val="FFFFFF"/>
            </a:solidFill>
            <a:latin typeface="Microsoft YaHei"/>
            <a:ea typeface="+mn-ea"/>
            <a:cs typeface="+mn-cs"/>
          </a:endParaRPr>
        </a:p>
      </dgm:t>
    </dgm:pt>
    <dgm:pt modelId="{CCA8BF7A-380F-41A6-8ECF-254AEFDB3A8F}" type="parTrans" cxnId="{05C81690-0E3A-46C9-B6D6-43055CAE29C8}">
      <dgm:prSet/>
      <dgm:spPr/>
      <dgm:t>
        <a:bodyPr/>
        <a:lstStyle/>
        <a:p>
          <a:endParaRPr lang="en-US" sz="2400"/>
        </a:p>
      </dgm:t>
    </dgm:pt>
    <dgm:pt modelId="{C61A72B9-9ABB-4A28-AFFD-DA80BEFB22EA}" type="sibTrans" cxnId="{05C81690-0E3A-46C9-B6D6-43055CAE29C8}">
      <dgm:prSet custT="1"/>
      <dgm:spPr>
        <a:xfrm rot="10800000">
          <a:off x="3229812" y="2559639"/>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gm:spPr>
      <dgm:t>
        <a:bodyPr/>
        <a:lstStyle/>
        <a:p>
          <a:pPr>
            <a:buNone/>
          </a:pPr>
          <a:endParaRPr lang="en-US" sz="900">
            <a:solidFill>
              <a:srgbClr val="FFFFFF"/>
            </a:solidFill>
            <a:latin typeface="Microsoft YaHei"/>
            <a:ea typeface="+mn-ea"/>
            <a:cs typeface="+mn-cs"/>
          </a:endParaRPr>
        </a:p>
      </dgm:t>
    </dgm:pt>
    <dgm:pt modelId="{096C080E-6F32-4480-A527-C29FE679AC2D}">
      <dgm:prSet custT="1"/>
      <dgm:spPr>
        <a:xfrm>
          <a:off x="837583"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i="0" dirty="0">
              <a:solidFill>
                <a:srgbClr val="FFFFFF"/>
              </a:solidFill>
              <a:latin typeface="Microsoft YaHei"/>
              <a:ea typeface="+mn-ea"/>
              <a:cs typeface="+mn-cs"/>
            </a:rPr>
            <a:t>Spatial ability: </a:t>
          </a:r>
        </a:p>
        <a:p>
          <a:pPr>
            <a:buNone/>
          </a:pPr>
          <a:r>
            <a:rPr lang="en-US" sz="1050" b="0" i="0" dirty="0">
              <a:solidFill>
                <a:srgbClr val="FFFFFF"/>
              </a:solidFill>
              <a:latin typeface="Microsoft YaHei"/>
              <a:ea typeface="+mn-ea"/>
              <a:cs typeface="+mn-cs"/>
            </a:rPr>
            <a:t>Average SBSOD score for all participants: 4.49 (1=poor, 7=good), with a standard deviation of 1.1.</a:t>
          </a:r>
          <a:endParaRPr lang="en-US" sz="1050" dirty="0">
            <a:solidFill>
              <a:srgbClr val="FFFFFF"/>
            </a:solidFill>
            <a:latin typeface="Microsoft YaHei"/>
            <a:ea typeface="+mn-ea"/>
            <a:cs typeface="+mn-cs"/>
          </a:endParaRPr>
        </a:p>
      </dgm:t>
    </dgm:pt>
    <dgm:pt modelId="{F2E8E909-3C60-460C-A0F9-E91F7BDD9CDD}" type="parTrans" cxnId="{895818EB-CDC4-4406-8B25-AA63CCBCEB49}">
      <dgm:prSet/>
      <dgm:spPr/>
      <dgm:t>
        <a:bodyPr/>
        <a:lstStyle/>
        <a:p>
          <a:endParaRPr lang="en-US" sz="2400"/>
        </a:p>
      </dgm:t>
    </dgm:pt>
    <dgm:pt modelId="{EAB5C759-DDB7-47F2-871F-A2A5B7CE82F3}" type="sibTrans" cxnId="{895818EB-CDC4-4406-8B25-AA63CCBCEB49}">
      <dgm:prSet/>
      <dgm:spPr/>
      <dgm:t>
        <a:bodyPr/>
        <a:lstStyle/>
        <a:p>
          <a:endParaRPr lang="en-US" sz="2400"/>
        </a:p>
      </dgm:t>
    </dgm:pt>
    <dgm:pt modelId="{4B391051-6161-4F35-B70E-8440FE4D3582}" type="pres">
      <dgm:prSet presAssocID="{AF393AF2-C68B-44C4-A06E-1F95704EAEC4}" presName="diagram" presStyleCnt="0">
        <dgm:presLayoutVars>
          <dgm:dir/>
          <dgm:resizeHandles val="exact"/>
        </dgm:presLayoutVars>
      </dgm:prSet>
      <dgm:spPr/>
    </dgm:pt>
    <dgm:pt modelId="{EFFC8464-90B6-468A-B27C-3BFF1236A731}" type="pres">
      <dgm:prSet presAssocID="{86ADCBF5-207C-4051-809C-15508B3A310E}" presName="node" presStyleLbl="node1" presStyleIdx="0" presStyleCnt="4">
        <dgm:presLayoutVars>
          <dgm:bulletEnabled val="1"/>
        </dgm:presLayoutVars>
      </dgm:prSet>
      <dgm:spPr/>
    </dgm:pt>
    <dgm:pt modelId="{FE418668-E867-401D-8B82-2AB50D14C33F}" type="pres">
      <dgm:prSet presAssocID="{77A43DCC-5C84-4FA7-9E4B-F51937973EB9}" presName="sibTrans" presStyleLbl="sibTrans2D1" presStyleIdx="0" presStyleCnt="3"/>
      <dgm:spPr/>
    </dgm:pt>
    <dgm:pt modelId="{4DB00599-E777-40C3-BD07-0F07D1406F06}" type="pres">
      <dgm:prSet presAssocID="{77A43DCC-5C84-4FA7-9E4B-F51937973EB9}" presName="connectorText" presStyleLbl="sibTrans2D1" presStyleIdx="0" presStyleCnt="3"/>
      <dgm:spPr/>
    </dgm:pt>
    <dgm:pt modelId="{8C942A43-2132-4A7C-A46B-46DF6B62A800}" type="pres">
      <dgm:prSet presAssocID="{671882D3-1F8E-49E5-A5F0-FF1319B49F5F}" presName="node" presStyleLbl="node1" presStyleIdx="1" presStyleCnt="4">
        <dgm:presLayoutVars>
          <dgm:bulletEnabled val="1"/>
        </dgm:presLayoutVars>
      </dgm:prSet>
      <dgm:spPr/>
    </dgm:pt>
    <dgm:pt modelId="{57E94071-09BE-4F06-99CC-A992471ECD68}" type="pres">
      <dgm:prSet presAssocID="{45B0A5EA-83F7-444E-AC89-88686A22634C}" presName="sibTrans" presStyleLbl="sibTrans2D1" presStyleIdx="1" presStyleCnt="3"/>
      <dgm:spPr/>
    </dgm:pt>
    <dgm:pt modelId="{3B3269A1-3340-4879-9001-2547DA00BE85}" type="pres">
      <dgm:prSet presAssocID="{45B0A5EA-83F7-444E-AC89-88686A22634C}" presName="connectorText" presStyleLbl="sibTrans2D1" presStyleIdx="1" presStyleCnt="3"/>
      <dgm:spPr/>
    </dgm:pt>
    <dgm:pt modelId="{826644C4-D7B2-4954-9197-6D911786CB0F}" type="pres">
      <dgm:prSet presAssocID="{5BDE2854-6866-4C85-8CD8-05E76133E996}" presName="node" presStyleLbl="node1" presStyleIdx="2" presStyleCnt="4">
        <dgm:presLayoutVars>
          <dgm:bulletEnabled val="1"/>
        </dgm:presLayoutVars>
      </dgm:prSet>
      <dgm:spPr/>
    </dgm:pt>
    <dgm:pt modelId="{7C349DE5-73BA-4DDF-AB5B-B873B1FD5AF3}" type="pres">
      <dgm:prSet presAssocID="{C61A72B9-9ABB-4A28-AFFD-DA80BEFB22EA}" presName="sibTrans" presStyleLbl="sibTrans2D1" presStyleIdx="2" presStyleCnt="3"/>
      <dgm:spPr/>
    </dgm:pt>
    <dgm:pt modelId="{FD8D9AEA-7146-4435-A17F-080828E23D25}" type="pres">
      <dgm:prSet presAssocID="{C61A72B9-9ABB-4A28-AFFD-DA80BEFB22EA}" presName="connectorText" presStyleLbl="sibTrans2D1" presStyleIdx="2" presStyleCnt="3"/>
      <dgm:spPr/>
    </dgm:pt>
    <dgm:pt modelId="{30D3B205-AD0A-4B9A-832A-66053B749A54}" type="pres">
      <dgm:prSet presAssocID="{096C080E-6F32-4480-A527-C29FE679AC2D}" presName="node" presStyleLbl="node1" presStyleIdx="3" presStyleCnt="4">
        <dgm:presLayoutVars>
          <dgm:bulletEnabled val="1"/>
        </dgm:presLayoutVars>
      </dgm:prSet>
      <dgm:spPr/>
    </dgm:pt>
  </dgm:ptLst>
  <dgm:cxnLst>
    <dgm:cxn modelId="{9DDCF004-6A3F-46B2-ACEE-0B0096300EE8}" type="presOf" srcId="{5BDE2854-6866-4C85-8CD8-05E76133E996}" destId="{826644C4-D7B2-4954-9197-6D911786CB0F}" srcOrd="0" destOrd="0" presId="urn:microsoft.com/office/officeart/2005/8/layout/process5"/>
    <dgm:cxn modelId="{45FCB70D-7C2C-441B-B6B7-FAEC0FFB997A}" type="presOf" srcId="{AF393AF2-C68B-44C4-A06E-1F95704EAEC4}" destId="{4B391051-6161-4F35-B70E-8440FE4D3582}" srcOrd="0" destOrd="0" presId="urn:microsoft.com/office/officeart/2005/8/layout/process5"/>
    <dgm:cxn modelId="{E813EE34-6750-45B1-B61F-762993C3E874}" type="presOf" srcId="{671882D3-1F8E-49E5-A5F0-FF1319B49F5F}" destId="{8C942A43-2132-4A7C-A46B-46DF6B62A800}" srcOrd="0" destOrd="0" presId="urn:microsoft.com/office/officeart/2005/8/layout/process5"/>
    <dgm:cxn modelId="{F966B846-D58F-4182-95CF-66F87D119C09}" type="presOf" srcId="{45B0A5EA-83F7-444E-AC89-88686A22634C}" destId="{57E94071-09BE-4F06-99CC-A992471ECD68}" srcOrd="0" destOrd="0" presId="urn:microsoft.com/office/officeart/2005/8/layout/process5"/>
    <dgm:cxn modelId="{13DB3967-F111-48BE-97C0-1DD3737F3348}" type="presOf" srcId="{096C080E-6F32-4480-A527-C29FE679AC2D}" destId="{30D3B205-AD0A-4B9A-832A-66053B749A54}" srcOrd="0" destOrd="0" presId="urn:microsoft.com/office/officeart/2005/8/layout/process5"/>
    <dgm:cxn modelId="{05C81690-0E3A-46C9-B6D6-43055CAE29C8}" srcId="{AF393AF2-C68B-44C4-A06E-1F95704EAEC4}" destId="{5BDE2854-6866-4C85-8CD8-05E76133E996}" srcOrd="2" destOrd="0" parTransId="{CCA8BF7A-380F-41A6-8ECF-254AEFDB3A8F}" sibTransId="{C61A72B9-9ABB-4A28-AFFD-DA80BEFB22EA}"/>
    <dgm:cxn modelId="{14A1A396-4D38-42D7-BA63-5653BC2E6492}" type="presOf" srcId="{77A43DCC-5C84-4FA7-9E4B-F51937973EB9}" destId="{4DB00599-E777-40C3-BD07-0F07D1406F06}" srcOrd="1" destOrd="0" presId="urn:microsoft.com/office/officeart/2005/8/layout/process5"/>
    <dgm:cxn modelId="{F98622A7-BF4C-4268-A008-E97BCBB7E0DF}" type="presOf" srcId="{86ADCBF5-207C-4051-809C-15508B3A310E}" destId="{EFFC8464-90B6-468A-B27C-3BFF1236A731}" srcOrd="0" destOrd="0" presId="urn:microsoft.com/office/officeart/2005/8/layout/process5"/>
    <dgm:cxn modelId="{21D560B5-02D4-4275-9797-C82BDB2187F2}" srcId="{AF393AF2-C68B-44C4-A06E-1F95704EAEC4}" destId="{86ADCBF5-207C-4051-809C-15508B3A310E}" srcOrd="0" destOrd="0" parTransId="{235C20C5-B4B2-4CB9-ABF9-0592722573BA}" sibTransId="{77A43DCC-5C84-4FA7-9E4B-F51937973EB9}"/>
    <dgm:cxn modelId="{45C352C1-2D3D-41AF-A5FB-A87B09673B30}" type="presOf" srcId="{77A43DCC-5C84-4FA7-9E4B-F51937973EB9}" destId="{FE418668-E867-401D-8B82-2AB50D14C33F}" srcOrd="0" destOrd="0" presId="urn:microsoft.com/office/officeart/2005/8/layout/process5"/>
    <dgm:cxn modelId="{3F8EFDC4-91D2-428D-BCC5-84FCDAD08081}" type="presOf" srcId="{45B0A5EA-83F7-444E-AC89-88686A22634C}" destId="{3B3269A1-3340-4879-9001-2547DA00BE85}" srcOrd="1" destOrd="0" presId="urn:microsoft.com/office/officeart/2005/8/layout/process5"/>
    <dgm:cxn modelId="{49A55AC7-CF96-4101-A48A-247E01C75BEA}" type="presOf" srcId="{C61A72B9-9ABB-4A28-AFFD-DA80BEFB22EA}" destId="{7C349DE5-73BA-4DDF-AB5B-B873B1FD5AF3}" srcOrd="0" destOrd="0" presId="urn:microsoft.com/office/officeart/2005/8/layout/process5"/>
    <dgm:cxn modelId="{40A01DDB-A97B-4E44-A294-769A17B49F4A}" srcId="{AF393AF2-C68B-44C4-A06E-1F95704EAEC4}" destId="{671882D3-1F8E-49E5-A5F0-FF1319B49F5F}" srcOrd="1" destOrd="0" parTransId="{FA529C38-7188-44AD-A44A-2D6E8B41A215}" sibTransId="{45B0A5EA-83F7-444E-AC89-88686A22634C}"/>
    <dgm:cxn modelId="{895818EB-CDC4-4406-8B25-AA63CCBCEB49}" srcId="{AF393AF2-C68B-44C4-A06E-1F95704EAEC4}" destId="{096C080E-6F32-4480-A527-C29FE679AC2D}" srcOrd="3" destOrd="0" parTransId="{F2E8E909-3C60-460C-A0F9-E91F7BDD9CDD}" sibTransId="{EAB5C759-DDB7-47F2-871F-A2A5B7CE82F3}"/>
    <dgm:cxn modelId="{3D9F7AFB-8D26-4C92-A1DE-5DE6DDCA9BAE}" type="presOf" srcId="{C61A72B9-9ABB-4A28-AFFD-DA80BEFB22EA}" destId="{FD8D9AEA-7146-4435-A17F-080828E23D25}" srcOrd="1" destOrd="0" presId="urn:microsoft.com/office/officeart/2005/8/layout/process5"/>
    <dgm:cxn modelId="{50348D89-FCEA-4DF2-8D6A-F797B80BBD47}" type="presParOf" srcId="{4B391051-6161-4F35-B70E-8440FE4D3582}" destId="{EFFC8464-90B6-468A-B27C-3BFF1236A731}" srcOrd="0" destOrd="0" presId="urn:microsoft.com/office/officeart/2005/8/layout/process5"/>
    <dgm:cxn modelId="{8A42439E-A8F6-4432-91CC-A598D189D79B}" type="presParOf" srcId="{4B391051-6161-4F35-B70E-8440FE4D3582}" destId="{FE418668-E867-401D-8B82-2AB50D14C33F}" srcOrd="1" destOrd="0" presId="urn:microsoft.com/office/officeart/2005/8/layout/process5"/>
    <dgm:cxn modelId="{6281D7CC-52FA-4D9F-AD48-BE49D35C4883}" type="presParOf" srcId="{FE418668-E867-401D-8B82-2AB50D14C33F}" destId="{4DB00599-E777-40C3-BD07-0F07D1406F06}" srcOrd="0" destOrd="0" presId="urn:microsoft.com/office/officeart/2005/8/layout/process5"/>
    <dgm:cxn modelId="{6311FA38-06C2-4317-BAF7-E498522FCEF6}" type="presParOf" srcId="{4B391051-6161-4F35-B70E-8440FE4D3582}" destId="{8C942A43-2132-4A7C-A46B-46DF6B62A800}" srcOrd="2" destOrd="0" presId="urn:microsoft.com/office/officeart/2005/8/layout/process5"/>
    <dgm:cxn modelId="{C9A0EC16-73F3-4535-B2F5-C39B1FA63C95}" type="presParOf" srcId="{4B391051-6161-4F35-B70E-8440FE4D3582}" destId="{57E94071-09BE-4F06-99CC-A992471ECD68}" srcOrd="3" destOrd="0" presId="urn:microsoft.com/office/officeart/2005/8/layout/process5"/>
    <dgm:cxn modelId="{3063CD92-7739-455D-9829-58D92B0F4987}" type="presParOf" srcId="{57E94071-09BE-4F06-99CC-A992471ECD68}" destId="{3B3269A1-3340-4879-9001-2547DA00BE85}" srcOrd="0" destOrd="0" presId="urn:microsoft.com/office/officeart/2005/8/layout/process5"/>
    <dgm:cxn modelId="{5CF871FE-7D77-4D16-A071-A9DA2E559E23}" type="presParOf" srcId="{4B391051-6161-4F35-B70E-8440FE4D3582}" destId="{826644C4-D7B2-4954-9197-6D911786CB0F}" srcOrd="4" destOrd="0" presId="urn:microsoft.com/office/officeart/2005/8/layout/process5"/>
    <dgm:cxn modelId="{9FE66418-E68B-4BEE-B3A1-57706DF66574}" type="presParOf" srcId="{4B391051-6161-4F35-B70E-8440FE4D3582}" destId="{7C349DE5-73BA-4DDF-AB5B-B873B1FD5AF3}" srcOrd="5" destOrd="0" presId="urn:microsoft.com/office/officeart/2005/8/layout/process5"/>
    <dgm:cxn modelId="{76B1D0B2-A0B7-44EE-9E27-D41D38B202E9}" type="presParOf" srcId="{7C349DE5-73BA-4DDF-AB5B-B873B1FD5AF3}" destId="{FD8D9AEA-7146-4435-A17F-080828E23D25}" srcOrd="0" destOrd="0" presId="urn:microsoft.com/office/officeart/2005/8/layout/process5"/>
    <dgm:cxn modelId="{888BFE4E-22F2-4CE5-844B-1E5525F222B6}" type="presParOf" srcId="{4B391051-6161-4F35-B70E-8440FE4D3582}" destId="{30D3B205-AD0A-4B9A-832A-66053B749A54}" srcOrd="6" destOrd="0" presId="urn:microsoft.com/office/officeart/2005/8/layout/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Trajectory Classification</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Trajectory Normalization</a:t>
          </a: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Mapinteractions and Screen lock/unlock analysis and visualization</a:t>
          </a: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Timeline</a:t>
          </a:r>
        </a:p>
      </dsp:txBody>
      <dsp:txXfrm>
        <a:off x="4202300" y="89772"/>
        <a:ext cx="694724" cy="431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C8464-90B6-468A-B27C-3BFF1236A731}">
      <dsp:nvSpPr>
        <dsp:cNvPr id="0" name=""/>
        <dsp:cNvSpPr/>
      </dsp:nvSpPr>
      <dsp:spPr>
        <a:xfrm>
          <a:off x="837583"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FFFFFF"/>
              </a:solidFill>
              <a:latin typeface="Microsoft YaHei"/>
              <a:ea typeface="+mn-ea"/>
              <a:cs typeface="+mn-cs"/>
            </a:rPr>
            <a:t>Age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54% aged 25–34,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43% aged 18–24.</a:t>
          </a:r>
          <a:endParaRPr lang="en-US" sz="1050" kern="1200" dirty="0">
            <a:solidFill>
              <a:srgbClr val="FFFFFF"/>
            </a:solidFill>
            <a:latin typeface="Microsoft YaHei"/>
            <a:ea typeface="+mn-ea"/>
            <a:cs typeface="+mn-cs"/>
          </a:endParaRPr>
        </a:p>
      </dsp:txBody>
      <dsp:txXfrm>
        <a:off x="875801" y="40346"/>
        <a:ext cx="2098317" cy="1228416"/>
      </dsp:txXfrm>
    </dsp:sp>
    <dsp:sp modelId="{FE418668-E867-401D-8B82-2AB50D14C33F}">
      <dsp:nvSpPr>
        <dsp:cNvPr id="0" name=""/>
        <dsp:cNvSpPr/>
      </dsp:nvSpPr>
      <dsp:spPr>
        <a:xfrm>
          <a:off x="3203715" y="384885"/>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FFFF"/>
            </a:solidFill>
            <a:latin typeface="Microsoft YaHei"/>
            <a:ea typeface="+mn-ea"/>
            <a:cs typeface="+mn-cs"/>
          </a:endParaRPr>
        </a:p>
      </dsp:txBody>
      <dsp:txXfrm>
        <a:off x="3203715" y="492753"/>
        <a:ext cx="322733" cy="323602"/>
      </dsp:txXfrm>
    </dsp:sp>
    <dsp:sp modelId="{8C942A43-2132-4A7C-A46B-46DF6B62A800}">
      <dsp:nvSpPr>
        <dsp:cNvPr id="0" name=""/>
        <dsp:cNvSpPr/>
      </dsp:nvSpPr>
      <dsp:spPr>
        <a:xfrm>
          <a:off x="3882238"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FFFFFF"/>
              </a:solidFill>
              <a:latin typeface="Microsoft YaHei"/>
              <a:ea typeface="+mn-ea"/>
              <a:cs typeface="+mn-cs"/>
            </a:rPr>
            <a:t>Gender: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61% Female.</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39% Male.</a:t>
          </a:r>
          <a:endParaRPr lang="en-US" sz="1050" kern="1200" dirty="0">
            <a:solidFill>
              <a:srgbClr val="FFFFFF"/>
            </a:solidFill>
            <a:latin typeface="Microsoft YaHei"/>
            <a:ea typeface="+mn-ea"/>
            <a:cs typeface="+mn-cs"/>
          </a:endParaRPr>
        </a:p>
      </dsp:txBody>
      <dsp:txXfrm>
        <a:off x="3920456" y="40346"/>
        <a:ext cx="2098317" cy="1228416"/>
      </dsp:txXfrm>
    </dsp:sp>
    <dsp:sp modelId="{57E94071-09BE-4F06-99CC-A992471ECD68}">
      <dsp:nvSpPr>
        <dsp:cNvPr id="0" name=""/>
        <dsp:cNvSpPr/>
      </dsp:nvSpPr>
      <dsp:spPr>
        <a:xfrm rot="5400000">
          <a:off x="4739091" y="1459213"/>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FFFF"/>
            </a:solidFill>
            <a:latin typeface="Microsoft YaHei"/>
            <a:ea typeface="+mn-ea"/>
            <a:cs typeface="+mn-cs"/>
          </a:endParaRPr>
        </a:p>
      </dsp:txBody>
      <dsp:txXfrm rot="-5400000">
        <a:off x="4807814" y="1498358"/>
        <a:ext cx="323602" cy="322733"/>
      </dsp:txXfrm>
    </dsp:sp>
    <dsp:sp modelId="{826644C4-D7B2-4954-9197-6D911786CB0F}">
      <dsp:nvSpPr>
        <dsp:cNvPr id="0" name=""/>
        <dsp:cNvSpPr/>
      </dsp:nvSpPr>
      <dsp:spPr>
        <a:xfrm>
          <a:off x="3882238"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FFFF"/>
              </a:solidFill>
              <a:latin typeface="Microsoft YaHei"/>
              <a:ea typeface="+mn-ea"/>
              <a:cs typeface="+mn-cs"/>
            </a:rPr>
            <a:t>Map use frequency: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67% more than four times a week.</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28 between two and four times a week.</a:t>
          </a:r>
          <a:endParaRPr lang="en-US" sz="1050" kern="1200" dirty="0">
            <a:solidFill>
              <a:srgbClr val="FFFFFF"/>
            </a:solidFill>
            <a:latin typeface="Microsoft YaHei"/>
            <a:ea typeface="+mn-ea"/>
            <a:cs typeface="+mn-cs"/>
          </a:endParaRPr>
        </a:p>
      </dsp:txBody>
      <dsp:txXfrm>
        <a:off x="3920456" y="2215100"/>
        <a:ext cx="2098317" cy="1228416"/>
      </dsp:txXfrm>
    </dsp:sp>
    <dsp:sp modelId="{7C349DE5-73BA-4DDF-AB5B-B873B1FD5AF3}">
      <dsp:nvSpPr>
        <dsp:cNvPr id="0" name=""/>
        <dsp:cNvSpPr/>
      </dsp:nvSpPr>
      <dsp:spPr>
        <a:xfrm rot="10800000">
          <a:off x="3229812" y="2559639"/>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FFFF"/>
            </a:solidFill>
            <a:latin typeface="Microsoft YaHei"/>
            <a:ea typeface="+mn-ea"/>
            <a:cs typeface="+mn-cs"/>
          </a:endParaRPr>
        </a:p>
      </dsp:txBody>
      <dsp:txXfrm rot="10800000">
        <a:off x="3368126" y="2667507"/>
        <a:ext cx="322733" cy="323602"/>
      </dsp:txXfrm>
    </dsp:sp>
    <dsp:sp modelId="{30D3B205-AD0A-4B9A-832A-66053B749A54}">
      <dsp:nvSpPr>
        <dsp:cNvPr id="0" name=""/>
        <dsp:cNvSpPr/>
      </dsp:nvSpPr>
      <dsp:spPr>
        <a:xfrm>
          <a:off x="837583"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FFFFFF"/>
              </a:solidFill>
              <a:latin typeface="Microsoft YaHei"/>
              <a:ea typeface="+mn-ea"/>
              <a:cs typeface="+mn-cs"/>
            </a:rPr>
            <a:t>Spatial ability: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Average SBSOD score for all participants: 4.49 (1=poor, 7=good), with a standard deviation of 1.1.</a:t>
          </a:r>
          <a:endParaRPr lang="en-US" sz="1050" kern="1200" dirty="0">
            <a:solidFill>
              <a:srgbClr val="FFFFFF"/>
            </a:solidFill>
            <a:latin typeface="Microsoft YaHei"/>
            <a:ea typeface="+mn-ea"/>
            <a:cs typeface="+mn-cs"/>
          </a:endParaRPr>
        </a:p>
      </dsp:txBody>
      <dsp:txXfrm>
        <a:off x="875801" y="2215100"/>
        <a:ext cx="2098317" cy="12284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3976591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12</a:t>
            </a:fld>
            <a:endParaRPr lang="zh-CN" altLang="en-US"/>
          </a:p>
        </p:txBody>
      </p:sp>
    </p:spTree>
    <p:extLst>
      <p:ext uri="{BB962C8B-B14F-4D97-AF65-F5344CB8AC3E}">
        <p14:creationId xmlns:p14="http://schemas.microsoft.com/office/powerpoint/2010/main" val="2853095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3133789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2859348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4182349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36688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278874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2705083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197640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10</a:t>
            </a:fld>
            <a:endParaRPr lang="zh-CN" altLang="en-US"/>
          </a:p>
        </p:txBody>
      </p:sp>
    </p:spTree>
    <p:extLst>
      <p:ext uri="{BB962C8B-B14F-4D97-AF65-F5344CB8AC3E}">
        <p14:creationId xmlns:p14="http://schemas.microsoft.com/office/powerpoint/2010/main" val="36877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4/8/2024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4/8/2024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en-US"/>
          </a:p>
        </p:txBody>
      </p:sp>
      <p:sp>
        <p:nvSpPr>
          <p:cNvPr id="3" name="Inhaltsplatzhalt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4/8/2024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4/8/2024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4/8/2024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4/8/2024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4/8/2024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4/8/2024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13" descr="uzh_logo_e_pos_grau_1mm"/>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93344" y="142875"/>
            <a:ext cx="2027238" cy="684213"/>
          </a:xfrm>
          <a:prstGeom prst="rect">
            <a:avLst/>
          </a:prstGeom>
          <a:noFill/>
          <a:extLst>
            <a:ext uri="{909E8E84-426E-40dd-AFC4-6F175D3DCCD1}">
              <a14:hiddenFill xmlns:a14="http://schemas.microsoft.com/office/drawing/2010/main" xmlns="">
                <a:solidFill>
                  <a:srgbClr val="FFFFFF"/>
                </a:solidFill>
              </a14:hiddenFill>
            </a:ext>
          </a:extLst>
        </p:spPr>
      </p:pic>
      <p:sp>
        <p:nvSpPr>
          <p:cNvPr id="1026" name="Rectangle 2"/>
          <p:cNvSpPr>
            <a:spLocks noGrp="1" noChangeArrowheads="1"/>
          </p:cNvSpPr>
          <p:nvPr>
            <p:ph type="title"/>
          </p:nvPr>
        </p:nvSpPr>
        <p:spPr bwMode="auto">
          <a:xfrm>
            <a:off x="911225" y="1268414"/>
            <a:ext cx="10369550" cy="7924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6000" rIns="0" bIns="0" numCol="1" anchor="t" anchorCtr="0" compatLnSpc="1">
            <a:prstTxWarp prst="textNoShape">
              <a:avLst/>
            </a:prstTxWarp>
          </a:bodyPr>
          <a:lstStyle/>
          <a:p>
            <a:pPr lvl="0"/>
            <a:r>
              <a:rPr lang="en-US" dirty="0" err="1"/>
              <a:t>Mastertitelformat</a:t>
            </a:r>
            <a:r>
              <a:rPr lang="en-US" dirty="0"/>
              <a:t> </a:t>
            </a:r>
            <a:r>
              <a:rPr lang="en-US" dirty="0" err="1"/>
              <a:t>bearbeiten</a:t>
            </a:r>
            <a:endParaRPr lang="en-US" dirty="0"/>
          </a:p>
        </p:txBody>
      </p:sp>
      <p:sp>
        <p:nvSpPr>
          <p:cNvPr id="1027" name="Rectangle 3"/>
          <p:cNvSpPr>
            <a:spLocks noGrp="1" noChangeArrowheads="1"/>
          </p:cNvSpPr>
          <p:nvPr>
            <p:ph type="body" idx="1"/>
          </p:nvPr>
        </p:nvSpPr>
        <p:spPr bwMode="auto">
          <a:xfrm>
            <a:off x="911225" y="2205039"/>
            <a:ext cx="10369550" cy="3887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err="1"/>
              <a:t>Mastertextformat</a:t>
            </a:r>
            <a:r>
              <a:rPr lang="en-US"/>
              <a:t> </a:t>
            </a:r>
            <a:r>
              <a:rPr lang="en-US" err="1"/>
              <a:t>bearbeiten</a:t>
            </a:r>
            <a:endParaRPr lang="en-US"/>
          </a:p>
          <a:p>
            <a:pPr lvl="1"/>
            <a:r>
              <a:rPr lang="en-US" err="1"/>
              <a:t>Zweite</a:t>
            </a:r>
            <a:r>
              <a:rPr lang="en-US"/>
              <a:t> </a:t>
            </a:r>
            <a:r>
              <a:rPr lang="en-US" err="1"/>
              <a:t>Ebene</a:t>
            </a:r>
            <a:endParaRPr lang="en-US"/>
          </a:p>
          <a:p>
            <a:pPr lvl="2"/>
            <a:r>
              <a:rPr lang="en-US" err="1"/>
              <a:t>Dritte</a:t>
            </a:r>
            <a:r>
              <a:rPr lang="en-US"/>
              <a:t> </a:t>
            </a:r>
            <a:r>
              <a:rPr lang="en-US" err="1"/>
              <a:t>Ebene</a:t>
            </a:r>
            <a:endParaRPr lang="en-US"/>
          </a:p>
          <a:p>
            <a:pPr lvl="3"/>
            <a:r>
              <a:rPr lang="en-US" err="1"/>
              <a:t>Vierte</a:t>
            </a:r>
            <a:r>
              <a:rPr lang="en-US"/>
              <a:t> </a:t>
            </a:r>
            <a:r>
              <a:rPr lang="en-US" err="1"/>
              <a:t>Ebene</a:t>
            </a:r>
            <a:endParaRPr lang="en-US"/>
          </a:p>
          <a:p>
            <a:pPr lvl="4"/>
            <a:r>
              <a:rPr lang="en-US" err="1"/>
              <a:t>Fünfte</a:t>
            </a:r>
            <a:r>
              <a:rPr lang="en-US"/>
              <a:t> </a:t>
            </a:r>
            <a:r>
              <a:rPr lang="en-US" err="1"/>
              <a:t>Ebene</a:t>
            </a:r>
            <a:endParaRPr lang="en-US"/>
          </a:p>
        </p:txBody>
      </p:sp>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4/8/2024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p:nvSpPr>
        <p:spPr bwMode="auto">
          <a:xfrm>
            <a:off x="0" y="909638"/>
            <a:ext cx="12192000" cy="0"/>
          </a:xfrm>
          <a:prstGeom prst="line">
            <a:avLst/>
          </a:prstGeom>
          <a:noFill/>
          <a:ln w="15875">
            <a:solidFill>
              <a:srgbClr val="A3ADB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700"/>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image" Target="../media/image33.png"/><Relationship Id="rId7" Type="http://schemas.openxmlformats.org/officeDocument/2006/relationships/hyperlink" Target="http://127.0.0.1:8050/" TargetMode="External"/><Relationship Id="rId12"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diagramColors" Target="../diagrams/colors10.xml"/><Relationship Id="rId5" Type="http://schemas.openxmlformats.org/officeDocument/2006/relationships/image" Target="../media/image35.png"/><Relationship Id="rId10" Type="http://schemas.openxmlformats.org/officeDocument/2006/relationships/diagramQuickStyle" Target="../diagrams/quickStyle10.xml"/><Relationship Id="rId4" Type="http://schemas.openxmlformats.org/officeDocument/2006/relationships/image" Target="../media/image34.png"/><Relationship Id="rId9"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37.jpeg"/><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4.png"/><Relationship Id="rId7" Type="http://schemas.openxmlformats.org/officeDocument/2006/relationships/image" Target="../media/image3.png"/><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diagramColors" Target="../diagrams/colors2.xml"/><Relationship Id="rId5" Type="http://schemas.openxmlformats.org/officeDocument/2006/relationships/image" Target="../media/image6.png"/><Relationship Id="rId10" Type="http://schemas.openxmlformats.org/officeDocument/2006/relationships/diagramQuickStyle" Target="../diagrams/quickStyle2.xml"/><Relationship Id="rId4" Type="http://schemas.openxmlformats.org/officeDocument/2006/relationships/image" Target="../media/image5.png"/><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diagramDrawing" Target="../diagrams/drawing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0" Type="http://schemas.openxmlformats.org/officeDocument/2006/relationships/diagramLayout" Target="../diagrams/layout4.xml"/><Relationship Id="rId4" Type="http://schemas.openxmlformats.org/officeDocument/2006/relationships/diagramLayout" Target="../diagrams/layout3.xml"/><Relationship Id="rId9" Type="http://schemas.openxmlformats.org/officeDocument/2006/relationships/diagramData" Target="../diagrams/data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8.png"/><Relationship Id="rId21" Type="http://schemas.openxmlformats.org/officeDocument/2006/relationships/image" Target="../media/image21.svg"/><Relationship Id="rId7" Type="http://schemas.openxmlformats.org/officeDocument/2006/relationships/diagramData" Target="../diagrams/data5.xml"/><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3.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1.svg"/><Relationship Id="rId11" Type="http://schemas.microsoft.com/office/2007/relationships/diagramDrawing" Target="../diagrams/drawing5.xml"/><Relationship Id="rId24" Type="http://schemas.openxmlformats.org/officeDocument/2006/relationships/image" Target="../media/image24.png"/><Relationship Id="rId5" Type="http://schemas.openxmlformats.org/officeDocument/2006/relationships/image" Target="../media/image10.png"/><Relationship Id="rId15" Type="http://schemas.openxmlformats.org/officeDocument/2006/relationships/image" Target="../media/image15.svg"/><Relationship Id="rId23" Type="http://schemas.openxmlformats.org/officeDocument/2006/relationships/image" Target="../media/image23.svg"/><Relationship Id="rId10" Type="http://schemas.openxmlformats.org/officeDocument/2006/relationships/diagramColors" Target="../diagrams/colors5.xml"/><Relationship Id="rId19" Type="http://schemas.openxmlformats.org/officeDocument/2006/relationships/image" Target="../media/image19.svg"/><Relationship Id="rId4" Type="http://schemas.openxmlformats.org/officeDocument/2006/relationships/image" Target="../media/image9.svg"/><Relationship Id="rId9" Type="http://schemas.openxmlformats.org/officeDocument/2006/relationships/diagramQuickStyle" Target="../diagrams/quickStyle5.xml"/><Relationship Id="rId14" Type="http://schemas.openxmlformats.org/officeDocument/2006/relationships/image" Target="../media/image14.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3.png"/><Relationship Id="rId4" Type="http://schemas.openxmlformats.org/officeDocument/2006/relationships/diagramLayout" Target="../diagrams/layout6.xml"/><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7.png"/><Relationship Id="rId7" Type="http://schemas.openxmlformats.org/officeDocument/2006/relationships/diagramQuickStyle" Target="../diagrams/quickStyle7.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8.png"/><Relationship Id="rId9" Type="http://schemas.microsoft.com/office/2007/relationships/diagramDrawing" Target="../diagrams/drawing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9.png"/><Relationship Id="rId7" Type="http://schemas.openxmlformats.org/officeDocument/2006/relationships/diagramQuickStyle" Target="../diagrams/quickStyle8.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0.jpeg"/><Relationship Id="rId9" Type="http://schemas.microsoft.com/office/2007/relationships/diagramDrawing" Target="../diagrams/drawing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1.png"/><Relationship Id="rId7" Type="http://schemas.openxmlformats.org/officeDocument/2006/relationships/diagramQuickStyle" Target="../diagrams/quickStyle9.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32.png"/><Relationship Id="rId9" Type="http://schemas.microsoft.com/office/2007/relationships/diagramDrawing" Target="../diagrams/drawin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What does the mobile map interactions look like in navigation trajectories?</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1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4/8/2024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图片包含 形状&#10;&#10;描述已自动生成">
            <a:extLst>
              <a:ext uri="{FF2B5EF4-FFF2-40B4-BE49-F238E27FC236}">
                <a16:creationId xmlns:a16="http://schemas.microsoft.com/office/drawing/2014/main" id="{3A876B7A-F8C3-1E9D-97E8-07ECCAC1C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8" y="1386942"/>
            <a:ext cx="2774057" cy="2424082"/>
          </a:xfrm>
          <a:prstGeom prst="rect">
            <a:avLst/>
          </a:prstGeom>
        </p:spPr>
      </p:pic>
      <p:sp>
        <p:nvSpPr>
          <p:cNvPr id="28" name="文本框 27">
            <a:extLst>
              <a:ext uri="{FF2B5EF4-FFF2-40B4-BE49-F238E27FC236}">
                <a16:creationId xmlns:a16="http://schemas.microsoft.com/office/drawing/2014/main" id="{463F423C-14EB-00C1-1F0C-C0C72002559A}"/>
              </a:ext>
            </a:extLst>
          </p:cNvPr>
          <p:cNvSpPr txBox="1"/>
          <p:nvPr/>
        </p:nvSpPr>
        <p:spPr>
          <a:xfrm>
            <a:off x="1103375" y="3971295"/>
            <a:ext cx="1091682" cy="369332"/>
          </a:xfrm>
          <a:prstGeom prst="rect">
            <a:avLst/>
          </a:prstGeom>
          <a:noFill/>
        </p:spPr>
        <p:txBody>
          <a:bodyPr wrap="square" rtlCol="0">
            <a:spAutoFit/>
          </a:bodyPr>
          <a:lstStyle/>
          <a:p>
            <a:r>
              <a:rPr lang="en-US" altLang="zh-CN" dirty="0"/>
              <a:t>50 units</a:t>
            </a:r>
            <a:endParaRPr lang="zh-CN" altLang="en-US" dirty="0"/>
          </a:p>
        </p:txBody>
      </p:sp>
      <p:pic>
        <p:nvPicPr>
          <p:cNvPr id="30" name="图片 29" descr="形状&#10;&#10;描述已自动生成">
            <a:extLst>
              <a:ext uri="{FF2B5EF4-FFF2-40B4-BE49-F238E27FC236}">
                <a16:creationId xmlns:a16="http://schemas.microsoft.com/office/drawing/2014/main" id="{B7536552-C2FC-071D-95FD-DB50B638F7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389" y="1386941"/>
            <a:ext cx="2696259" cy="2424082"/>
          </a:xfrm>
          <a:prstGeom prst="rect">
            <a:avLst/>
          </a:prstGeom>
        </p:spPr>
      </p:pic>
      <p:sp>
        <p:nvSpPr>
          <p:cNvPr id="32" name="文本框 31">
            <a:extLst>
              <a:ext uri="{FF2B5EF4-FFF2-40B4-BE49-F238E27FC236}">
                <a16:creationId xmlns:a16="http://schemas.microsoft.com/office/drawing/2014/main" id="{A94FF988-316A-598A-0C2F-C4EE82BBAB58}"/>
              </a:ext>
            </a:extLst>
          </p:cNvPr>
          <p:cNvSpPr txBox="1"/>
          <p:nvPr/>
        </p:nvSpPr>
        <p:spPr>
          <a:xfrm>
            <a:off x="4108536" y="3971295"/>
            <a:ext cx="1493275" cy="369332"/>
          </a:xfrm>
          <a:prstGeom prst="rect">
            <a:avLst/>
          </a:prstGeom>
          <a:noFill/>
        </p:spPr>
        <p:txBody>
          <a:bodyPr wrap="square" rtlCol="0">
            <a:spAutoFit/>
          </a:bodyPr>
          <a:lstStyle/>
          <a:p>
            <a:r>
              <a:rPr lang="en-US" altLang="zh-CN" dirty="0"/>
              <a:t>150 units</a:t>
            </a:r>
            <a:endParaRPr lang="zh-CN" altLang="en-US" dirty="0"/>
          </a:p>
        </p:txBody>
      </p:sp>
      <p:pic>
        <p:nvPicPr>
          <p:cNvPr id="34" name="图片 33" descr="图片包含 图示&#10;&#10;描述已自动生成">
            <a:extLst>
              <a:ext uri="{FF2B5EF4-FFF2-40B4-BE49-F238E27FC236}">
                <a16:creationId xmlns:a16="http://schemas.microsoft.com/office/drawing/2014/main" id="{F05BE11C-D5C0-1D93-58CB-6AD5304D96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1354" y="1417143"/>
            <a:ext cx="2869498" cy="2418577"/>
          </a:xfrm>
          <a:prstGeom prst="rect">
            <a:avLst/>
          </a:prstGeom>
        </p:spPr>
      </p:pic>
      <p:sp>
        <p:nvSpPr>
          <p:cNvPr id="35" name="文本框 34">
            <a:extLst>
              <a:ext uri="{FF2B5EF4-FFF2-40B4-BE49-F238E27FC236}">
                <a16:creationId xmlns:a16="http://schemas.microsoft.com/office/drawing/2014/main" id="{67EC8882-FB32-5941-E978-4F2058C3F966}"/>
              </a:ext>
            </a:extLst>
          </p:cNvPr>
          <p:cNvSpPr txBox="1"/>
          <p:nvPr/>
        </p:nvSpPr>
        <p:spPr>
          <a:xfrm>
            <a:off x="7173677" y="3971295"/>
            <a:ext cx="1493275" cy="369332"/>
          </a:xfrm>
          <a:prstGeom prst="rect">
            <a:avLst/>
          </a:prstGeom>
          <a:noFill/>
        </p:spPr>
        <p:txBody>
          <a:bodyPr wrap="square" rtlCol="0">
            <a:spAutoFit/>
          </a:bodyPr>
          <a:lstStyle/>
          <a:p>
            <a:r>
              <a:rPr lang="en-US" altLang="zh-CN" dirty="0"/>
              <a:t>250 units</a:t>
            </a:r>
            <a:endParaRPr lang="zh-CN" altLang="en-US" dirty="0"/>
          </a:p>
        </p:txBody>
      </p:sp>
      <p:pic>
        <p:nvPicPr>
          <p:cNvPr id="37" name="图片 36" descr="图片包含 日程表&#10;&#10;描述已自动生成">
            <a:extLst>
              <a:ext uri="{FF2B5EF4-FFF2-40B4-BE49-F238E27FC236}">
                <a16:creationId xmlns:a16="http://schemas.microsoft.com/office/drawing/2014/main" id="{2768448B-5083-51AB-A494-0A48C01AEC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41558" y="1391628"/>
            <a:ext cx="2641896" cy="2418577"/>
          </a:xfrm>
          <a:prstGeom prst="rect">
            <a:avLst/>
          </a:prstGeom>
        </p:spPr>
      </p:pic>
      <p:sp>
        <p:nvSpPr>
          <p:cNvPr id="38" name="文本框 37">
            <a:extLst>
              <a:ext uri="{FF2B5EF4-FFF2-40B4-BE49-F238E27FC236}">
                <a16:creationId xmlns:a16="http://schemas.microsoft.com/office/drawing/2014/main" id="{2C7D1614-BCA9-E631-2495-A867D2F7BEFC}"/>
              </a:ext>
            </a:extLst>
          </p:cNvPr>
          <p:cNvSpPr txBox="1"/>
          <p:nvPr/>
        </p:nvSpPr>
        <p:spPr>
          <a:xfrm>
            <a:off x="10020084" y="3971295"/>
            <a:ext cx="1493275" cy="369332"/>
          </a:xfrm>
          <a:prstGeom prst="rect">
            <a:avLst/>
          </a:prstGeom>
          <a:noFill/>
        </p:spPr>
        <p:txBody>
          <a:bodyPr wrap="square" rtlCol="0">
            <a:spAutoFit/>
          </a:bodyPr>
          <a:lstStyle/>
          <a:p>
            <a:r>
              <a:rPr lang="en-US" altLang="zh-CN" dirty="0"/>
              <a:t>350 units</a:t>
            </a:r>
            <a:endParaRPr lang="zh-CN" altLang="en-US" dirty="0"/>
          </a:p>
        </p:txBody>
      </p:sp>
      <p:sp>
        <p:nvSpPr>
          <p:cNvPr id="44" name="文本框 43">
            <a:extLst>
              <a:ext uri="{FF2B5EF4-FFF2-40B4-BE49-F238E27FC236}">
                <a16:creationId xmlns:a16="http://schemas.microsoft.com/office/drawing/2014/main" id="{B4F85A27-4000-597B-4428-F0B5848B83ED}"/>
              </a:ext>
            </a:extLst>
          </p:cNvPr>
          <p:cNvSpPr txBox="1"/>
          <p:nvPr/>
        </p:nvSpPr>
        <p:spPr>
          <a:xfrm>
            <a:off x="771424" y="4796331"/>
            <a:ext cx="6100762" cy="369332"/>
          </a:xfrm>
          <a:prstGeom prst="rect">
            <a:avLst/>
          </a:prstGeom>
          <a:noFill/>
        </p:spPr>
        <p:txBody>
          <a:bodyPr wrap="square">
            <a:spAutoFit/>
          </a:bodyPr>
          <a:lstStyle/>
          <a:p>
            <a:r>
              <a:rPr lang="en-US" altLang="zh-CN" sz="1800" b="1" dirty="0">
                <a:solidFill>
                  <a:srgbClr val="FF0000"/>
                </a:solidFill>
                <a:hlinkClick r:id="rId7"/>
              </a:rPr>
              <a:t>Interactive Visualization</a:t>
            </a:r>
            <a:endParaRPr lang="zh-CN" altLang="en-US" dirty="0"/>
          </a:p>
        </p:txBody>
      </p:sp>
      <p:graphicFrame>
        <p:nvGraphicFramePr>
          <p:cNvPr id="45" name="内容占位符 2">
            <a:extLst>
              <a:ext uri="{FF2B5EF4-FFF2-40B4-BE49-F238E27FC236}">
                <a16:creationId xmlns:a16="http://schemas.microsoft.com/office/drawing/2014/main" id="{86EAFF84-6586-EEEF-719F-C3BFA54C1ACC}"/>
              </a:ext>
            </a:extLst>
          </p:cNvPr>
          <p:cNvGraphicFramePr>
            <a:graphicFrameLocks/>
          </p:cNvGraphicFramePr>
          <p:nvPr>
            <p:extLst>
              <p:ext uri="{D42A27DB-BD31-4B8C-83A1-F6EECF244321}">
                <p14:modId xmlns:p14="http://schemas.microsoft.com/office/powerpoint/2010/main" val="292747347"/>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日期占位符 1">
            <a:extLst>
              <a:ext uri="{FF2B5EF4-FFF2-40B4-BE49-F238E27FC236}">
                <a16:creationId xmlns:a16="http://schemas.microsoft.com/office/drawing/2014/main" id="{D533A2BF-CCCD-73D2-BD3F-9036A5101D49}"/>
              </a:ext>
            </a:extLst>
          </p:cNvPr>
          <p:cNvSpPr>
            <a:spLocks noGrp="1"/>
          </p:cNvSpPr>
          <p:nvPr>
            <p:ph type="dt" sz="half" idx="14"/>
          </p:nvPr>
        </p:nvSpPr>
        <p:spPr/>
        <p:txBody>
          <a:bodyPr/>
          <a:lstStyle/>
          <a:p>
            <a:fld id="{F5860695-054E-4795-97BD-06A88512AC33}" type="datetime1">
              <a:rPr lang="en-US" altLang="zh-CN" smtClean="0"/>
              <a:t>4/8/2024</a:t>
            </a:fld>
            <a:endParaRPr lang="en-US"/>
          </a:p>
        </p:txBody>
      </p:sp>
      <p:sp>
        <p:nvSpPr>
          <p:cNvPr id="4" name="灯片编号占位符 3">
            <a:extLst>
              <a:ext uri="{FF2B5EF4-FFF2-40B4-BE49-F238E27FC236}">
                <a16:creationId xmlns:a16="http://schemas.microsoft.com/office/drawing/2014/main" id="{AAA84FFA-AC09-47BE-7FE0-CFB7025BFD7A}"/>
              </a:ext>
            </a:extLst>
          </p:cNvPr>
          <p:cNvSpPr>
            <a:spLocks noGrp="1"/>
          </p:cNvSpPr>
          <p:nvPr>
            <p:ph type="sldNum" sz="quarter" idx="16"/>
          </p:nvPr>
        </p:nvSpPr>
        <p:spPr/>
        <p:txBody>
          <a:bodyPr/>
          <a:lstStyle/>
          <a:p>
            <a:r>
              <a:rPr lang="en-US"/>
              <a:t>Page </a:t>
            </a:r>
            <a:fld id="{9D46F3A4-F478-9440-BC8E-B732027F4C86}" type="slidenum">
              <a:rPr lang="en-US" smtClean="0"/>
              <a:pPr/>
              <a:t>10</a:t>
            </a:fld>
            <a:endParaRPr lang="en-US"/>
          </a:p>
        </p:txBody>
      </p:sp>
    </p:spTree>
    <p:extLst>
      <p:ext uri="{BB962C8B-B14F-4D97-AF65-F5344CB8AC3E}">
        <p14:creationId xmlns:p14="http://schemas.microsoft.com/office/powerpoint/2010/main" val="3623308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CCED554-3010-BFF6-16B0-2250F72A059A}"/>
              </a:ext>
            </a:extLst>
          </p:cNvPr>
          <p:cNvSpPr txBox="1"/>
          <p:nvPr/>
        </p:nvSpPr>
        <p:spPr>
          <a:xfrm>
            <a:off x="2609271" y="295339"/>
            <a:ext cx="1399311" cy="461665"/>
          </a:xfrm>
          <a:prstGeom prst="rect">
            <a:avLst/>
          </a:prstGeom>
          <a:noFill/>
        </p:spPr>
        <p:txBody>
          <a:bodyPr wrap="square" rtlCol="0">
            <a:spAutoFit/>
          </a:bodyPr>
          <a:lstStyle/>
          <a:p>
            <a:r>
              <a:rPr lang="en-US" altLang="zh-CN" sz="2400" dirty="0"/>
              <a:t>Method</a:t>
            </a:r>
            <a:endParaRPr lang="zh-CN" altLang="en-US" sz="2400" dirty="0"/>
          </a:p>
        </p:txBody>
      </p:sp>
      <p:sp>
        <p:nvSpPr>
          <p:cNvPr id="9" name="文本框 8">
            <a:extLst>
              <a:ext uri="{FF2B5EF4-FFF2-40B4-BE49-F238E27FC236}">
                <a16:creationId xmlns:a16="http://schemas.microsoft.com/office/drawing/2014/main" id="{5AC9834F-69DD-A417-3E3F-E3002FDDE283}"/>
              </a:ext>
            </a:extLst>
          </p:cNvPr>
          <p:cNvSpPr txBox="1"/>
          <p:nvPr/>
        </p:nvSpPr>
        <p:spPr>
          <a:xfrm>
            <a:off x="718125" y="1353340"/>
            <a:ext cx="10755747" cy="369332"/>
          </a:xfrm>
          <a:prstGeom prst="rect">
            <a:avLst/>
          </a:prstGeom>
          <a:noFill/>
        </p:spPr>
        <p:txBody>
          <a:bodyPr wrap="square">
            <a:spAutoFit/>
          </a:bodyPr>
          <a:lstStyle/>
          <a:p>
            <a:r>
              <a:rPr lang="en-US" altLang="zh-CN" b="1" dirty="0"/>
              <a:t>Trajectory classification.</a:t>
            </a:r>
          </a:p>
        </p:txBody>
      </p:sp>
      <p:sp>
        <p:nvSpPr>
          <p:cNvPr id="10" name="文本框 9">
            <a:extLst>
              <a:ext uri="{FF2B5EF4-FFF2-40B4-BE49-F238E27FC236}">
                <a16:creationId xmlns:a16="http://schemas.microsoft.com/office/drawing/2014/main" id="{3BDBFA09-5347-0A94-E09B-1EE8D7BEFED0}"/>
              </a:ext>
            </a:extLst>
          </p:cNvPr>
          <p:cNvSpPr txBox="1"/>
          <p:nvPr/>
        </p:nvSpPr>
        <p:spPr>
          <a:xfrm>
            <a:off x="718125" y="3152001"/>
            <a:ext cx="10755747" cy="369332"/>
          </a:xfrm>
          <a:prstGeom prst="rect">
            <a:avLst/>
          </a:prstGeom>
          <a:noFill/>
        </p:spPr>
        <p:txBody>
          <a:bodyPr wrap="square">
            <a:spAutoFit/>
          </a:bodyPr>
          <a:lstStyle/>
          <a:p>
            <a:r>
              <a:rPr lang="en-US" altLang="zh-CN" b="1" dirty="0"/>
              <a:t>Trajectory normalization.</a:t>
            </a:r>
          </a:p>
        </p:txBody>
      </p:sp>
      <p:sp>
        <p:nvSpPr>
          <p:cNvPr id="2" name="文本框 1">
            <a:extLst>
              <a:ext uri="{FF2B5EF4-FFF2-40B4-BE49-F238E27FC236}">
                <a16:creationId xmlns:a16="http://schemas.microsoft.com/office/drawing/2014/main" id="{C29970E2-0D72-CBFC-77AE-C539FD6B5D3A}"/>
              </a:ext>
            </a:extLst>
          </p:cNvPr>
          <p:cNvSpPr txBox="1"/>
          <p:nvPr/>
        </p:nvSpPr>
        <p:spPr>
          <a:xfrm>
            <a:off x="718125" y="4765997"/>
            <a:ext cx="10755747" cy="369332"/>
          </a:xfrm>
          <a:prstGeom prst="rect">
            <a:avLst/>
          </a:prstGeom>
          <a:noFill/>
        </p:spPr>
        <p:txBody>
          <a:bodyPr wrap="square">
            <a:spAutoFit/>
          </a:bodyPr>
          <a:lstStyle/>
          <a:p>
            <a:r>
              <a:rPr lang="en-US" altLang="zh-CN" b="1" dirty="0"/>
              <a:t>Analyze and visualize </a:t>
            </a:r>
            <a:r>
              <a:rPr lang="en-US" altLang="zh-CN" b="1" dirty="0" err="1"/>
              <a:t>mapInteraction</a:t>
            </a:r>
            <a:r>
              <a:rPr lang="en-US" altLang="zh-CN" b="1" dirty="0"/>
              <a:t> and lock/unlock information in trajectory.</a:t>
            </a:r>
          </a:p>
        </p:txBody>
      </p:sp>
      <p:sp>
        <p:nvSpPr>
          <p:cNvPr id="4" name="文本框 3">
            <a:extLst>
              <a:ext uri="{FF2B5EF4-FFF2-40B4-BE49-F238E27FC236}">
                <a16:creationId xmlns:a16="http://schemas.microsoft.com/office/drawing/2014/main" id="{FF950F4A-72A8-3A06-E8D1-3F07B291C5F8}"/>
              </a:ext>
            </a:extLst>
          </p:cNvPr>
          <p:cNvSpPr txBox="1"/>
          <p:nvPr/>
        </p:nvSpPr>
        <p:spPr>
          <a:xfrm>
            <a:off x="718125" y="1767007"/>
            <a:ext cx="6100762" cy="1200329"/>
          </a:xfrm>
          <a:prstGeom prst="rect">
            <a:avLst/>
          </a:prstGeom>
          <a:noFill/>
        </p:spPr>
        <p:txBody>
          <a:bodyPr wrap="square">
            <a:spAutoFit/>
          </a:bodyPr>
          <a:lstStyle/>
          <a:p>
            <a:r>
              <a:rPr lang="en-US" altLang="zh-CN" b="0" i="0" dirty="0">
                <a:solidFill>
                  <a:srgbClr val="0D0D0D"/>
                </a:solidFill>
                <a:effectLst/>
                <a:latin typeface="Söhne"/>
              </a:rPr>
              <a:t>K-means clustering</a:t>
            </a:r>
          </a:p>
          <a:p>
            <a:r>
              <a:rPr lang="en-US" altLang="zh-CN" b="0" i="0" dirty="0">
                <a:solidFill>
                  <a:srgbClr val="0D0D0D"/>
                </a:solidFill>
                <a:effectLst/>
                <a:latin typeface="Söhne"/>
              </a:rPr>
              <a:t>DBSCAN</a:t>
            </a:r>
            <a:endParaRPr lang="en-US" altLang="zh-CN" dirty="0">
              <a:solidFill>
                <a:srgbClr val="0D0D0D"/>
              </a:solidFill>
              <a:latin typeface="Söhne"/>
            </a:endParaRPr>
          </a:p>
          <a:p>
            <a:r>
              <a:rPr lang="en-US" altLang="zh-CN" b="0" i="0" dirty="0">
                <a:solidFill>
                  <a:srgbClr val="0D0D0D"/>
                </a:solidFill>
                <a:effectLst/>
                <a:latin typeface="Söhne"/>
              </a:rPr>
              <a:t>Decision trees</a:t>
            </a:r>
          </a:p>
          <a:p>
            <a:r>
              <a:rPr lang="en-US" altLang="zh-CN" b="0" i="0" dirty="0">
                <a:solidFill>
                  <a:srgbClr val="0D0D0D"/>
                </a:solidFill>
                <a:effectLst/>
                <a:latin typeface="Söhne"/>
              </a:rPr>
              <a:t>Random forests ……</a:t>
            </a:r>
            <a:endParaRPr lang="zh-CN" altLang="en-US" dirty="0"/>
          </a:p>
        </p:txBody>
      </p:sp>
      <p:sp>
        <p:nvSpPr>
          <p:cNvPr id="5" name="文本框 4">
            <a:extLst>
              <a:ext uri="{FF2B5EF4-FFF2-40B4-BE49-F238E27FC236}">
                <a16:creationId xmlns:a16="http://schemas.microsoft.com/office/drawing/2014/main" id="{06B05EF9-3974-AF2F-F698-7C1F3DE999BE}"/>
              </a:ext>
            </a:extLst>
          </p:cNvPr>
          <p:cNvSpPr txBox="1"/>
          <p:nvPr/>
        </p:nvSpPr>
        <p:spPr>
          <a:xfrm>
            <a:off x="718125" y="3645210"/>
            <a:ext cx="8454450" cy="923330"/>
          </a:xfrm>
          <a:prstGeom prst="rect">
            <a:avLst/>
          </a:prstGeom>
          <a:noFill/>
        </p:spPr>
        <p:txBody>
          <a:bodyPr wrap="square">
            <a:spAutoFit/>
          </a:bodyPr>
          <a:lstStyle/>
          <a:p>
            <a:pPr algn="l"/>
            <a:r>
              <a:rPr lang="en-US" altLang="zh-CN" b="0" i="0" dirty="0">
                <a:solidFill>
                  <a:srgbClr val="0D0D0D"/>
                </a:solidFill>
                <a:effectLst/>
                <a:latin typeface="Söhne"/>
              </a:rPr>
              <a:t>Translation: Moving trajectories to a common origin or reference point.</a:t>
            </a:r>
          </a:p>
          <a:p>
            <a:pPr algn="l"/>
            <a:r>
              <a:rPr lang="en-US" altLang="zh-CN" b="0" i="0" dirty="0">
                <a:solidFill>
                  <a:srgbClr val="0D0D0D"/>
                </a:solidFill>
                <a:effectLst/>
                <a:latin typeface="Söhne"/>
              </a:rPr>
              <a:t>Rotation: Rotating trajectories to align them with a common orientation or axis.</a:t>
            </a:r>
          </a:p>
          <a:p>
            <a:pPr algn="l"/>
            <a:r>
              <a:rPr lang="en-US" altLang="zh-CN" b="0" i="0" dirty="0">
                <a:solidFill>
                  <a:srgbClr val="0D0D0D"/>
                </a:solidFill>
                <a:effectLst/>
                <a:latin typeface="Söhne"/>
              </a:rPr>
              <a:t>Scaling</a:t>
            </a:r>
            <a:r>
              <a:rPr lang="zh-CN" altLang="en-US" b="0" i="0" dirty="0">
                <a:solidFill>
                  <a:srgbClr val="0D0D0D"/>
                </a:solidFill>
                <a:effectLst/>
                <a:latin typeface="Söhne"/>
              </a:rPr>
              <a:t>：</a:t>
            </a:r>
            <a:r>
              <a:rPr lang="en-US" altLang="zh-CN" b="0" i="0" dirty="0">
                <a:solidFill>
                  <a:srgbClr val="0D0D0D"/>
                </a:solidFill>
                <a:effectLst/>
                <a:latin typeface="Söhne"/>
              </a:rPr>
              <a:t> Rescaling trajectory coordinates to a common range </a:t>
            </a:r>
          </a:p>
        </p:txBody>
      </p:sp>
      <p:graphicFrame>
        <p:nvGraphicFramePr>
          <p:cNvPr id="6" name="内容占位符 2">
            <a:extLst>
              <a:ext uri="{FF2B5EF4-FFF2-40B4-BE49-F238E27FC236}">
                <a16:creationId xmlns:a16="http://schemas.microsoft.com/office/drawing/2014/main" id="{9C079D89-CCE4-0131-5C3F-3B7F6401C436}"/>
              </a:ext>
            </a:extLst>
          </p:cNvPr>
          <p:cNvGraphicFramePr>
            <a:graphicFrameLocks/>
          </p:cNvGraphicFramePr>
          <p:nvPr>
            <p:extLst>
              <p:ext uri="{D42A27DB-BD31-4B8C-83A1-F6EECF244321}">
                <p14:modId xmlns:p14="http://schemas.microsoft.com/office/powerpoint/2010/main" val="3226371935"/>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17" descr="Colourful pins connected with a thread">
            <a:extLst>
              <a:ext uri="{FF2B5EF4-FFF2-40B4-BE49-F238E27FC236}">
                <a16:creationId xmlns:a16="http://schemas.microsoft.com/office/drawing/2014/main" id="{4699A87E-C4A2-9E58-FCAE-B0BB668DC13E}"/>
              </a:ext>
            </a:extLst>
          </p:cNvPr>
          <p:cNvPicPr>
            <a:picLocks noChangeAspect="1"/>
          </p:cNvPicPr>
          <p:nvPr/>
        </p:nvPicPr>
        <p:blipFill rotWithShape="1">
          <a:blip r:embed="rId7"/>
          <a:srcRect t="12633" b="31354"/>
          <a:stretch/>
        </p:blipFill>
        <p:spPr>
          <a:xfrm>
            <a:off x="4945350" y="913492"/>
            <a:ext cx="7241309" cy="270743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 name="日期占位符 2">
            <a:extLst>
              <a:ext uri="{FF2B5EF4-FFF2-40B4-BE49-F238E27FC236}">
                <a16:creationId xmlns:a16="http://schemas.microsoft.com/office/drawing/2014/main" id="{3E16FB81-79DC-2EBF-741D-F4DCBC02232B}"/>
              </a:ext>
            </a:extLst>
          </p:cNvPr>
          <p:cNvSpPr>
            <a:spLocks noGrp="1"/>
          </p:cNvSpPr>
          <p:nvPr>
            <p:ph type="dt" sz="half" idx="14"/>
          </p:nvPr>
        </p:nvSpPr>
        <p:spPr/>
        <p:txBody>
          <a:bodyPr/>
          <a:lstStyle/>
          <a:p>
            <a:fld id="{324DB3DE-84AD-48BF-8E76-952F93259AC9}" type="datetime1">
              <a:rPr lang="en-US" altLang="zh-CN" smtClean="0"/>
              <a:t>4/8/2024</a:t>
            </a:fld>
            <a:endParaRPr lang="en-US"/>
          </a:p>
        </p:txBody>
      </p:sp>
      <p:sp>
        <p:nvSpPr>
          <p:cNvPr id="12" name="灯片编号占位符 11">
            <a:extLst>
              <a:ext uri="{FF2B5EF4-FFF2-40B4-BE49-F238E27FC236}">
                <a16:creationId xmlns:a16="http://schemas.microsoft.com/office/drawing/2014/main" id="{94622D72-C838-D3E8-C714-97AEE4749F83}"/>
              </a:ext>
            </a:extLst>
          </p:cNvPr>
          <p:cNvSpPr>
            <a:spLocks noGrp="1"/>
          </p:cNvSpPr>
          <p:nvPr>
            <p:ph type="sldNum" sz="quarter" idx="16"/>
          </p:nvPr>
        </p:nvSpPr>
        <p:spPr/>
        <p:txBody>
          <a:bodyPr/>
          <a:lstStyle/>
          <a:p>
            <a:r>
              <a:rPr lang="en-US"/>
              <a:t>Page </a:t>
            </a:r>
            <a:fld id="{9D46F3A4-F478-9440-BC8E-B732027F4C86}" type="slidenum">
              <a:rPr lang="en-US" smtClean="0"/>
              <a:pPr/>
              <a:t>11</a:t>
            </a:fld>
            <a:endParaRPr lang="en-US"/>
          </a:p>
        </p:txBody>
      </p:sp>
    </p:spTree>
    <p:extLst>
      <p:ext uri="{BB962C8B-B14F-4D97-AF65-F5344CB8AC3E}">
        <p14:creationId xmlns:p14="http://schemas.microsoft.com/office/powerpoint/2010/main" val="72446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193823118"/>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内容占位符 2">
            <a:extLst>
              <a:ext uri="{FF2B5EF4-FFF2-40B4-BE49-F238E27FC236}">
                <a16:creationId xmlns:a16="http://schemas.microsoft.com/office/drawing/2014/main" id="{FA9B01B8-ACEC-26C0-A93B-D5C52F8B000D}"/>
              </a:ext>
            </a:extLst>
          </p:cNvPr>
          <p:cNvGraphicFramePr>
            <a:graphicFrameLocks/>
          </p:cNvGraphicFramePr>
          <p:nvPr>
            <p:extLst>
              <p:ext uri="{D42A27DB-BD31-4B8C-83A1-F6EECF244321}">
                <p14:modId xmlns:p14="http://schemas.microsoft.com/office/powerpoint/2010/main" val="1376071379"/>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4/8/2024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12</a:t>
            </a:fld>
            <a:endParaRPr lang="en-US"/>
          </a:p>
        </p:txBody>
      </p:sp>
    </p:spTree>
    <p:extLst>
      <p:ext uri="{BB962C8B-B14F-4D97-AF65-F5344CB8AC3E}">
        <p14:creationId xmlns:p14="http://schemas.microsoft.com/office/powerpoint/2010/main" val="59007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6258778-AB5B-875B-9ED7-28DEF6EEC768}"/>
              </a:ext>
            </a:extLst>
          </p:cNvPr>
          <p:cNvSpPr txBox="1"/>
          <p:nvPr/>
        </p:nvSpPr>
        <p:spPr>
          <a:xfrm>
            <a:off x="425492" y="1139489"/>
            <a:ext cx="11341015" cy="5386090"/>
          </a:xfrm>
          <a:prstGeom prst="rect">
            <a:avLst/>
          </a:prstGeom>
          <a:noFill/>
        </p:spPr>
        <p:txBody>
          <a:bodyPr wrap="square" rtlCol="0">
            <a:spAutoFit/>
          </a:bodyPr>
          <a:lstStyle/>
          <a:p>
            <a:r>
              <a:rPr lang="en-US" altLang="zh-CN" b="1" dirty="0"/>
              <a:t>Reference:</a:t>
            </a:r>
          </a:p>
          <a:p>
            <a:endParaRPr lang="en-US" altLang="zh-CN" b="1" dirty="0"/>
          </a:p>
          <a:p>
            <a:r>
              <a:rPr lang="en-US" altLang="zh-CN" sz="1400" b="0" i="0" dirty="0">
                <a:solidFill>
                  <a:srgbClr val="222222"/>
                </a:solidFill>
                <a:effectLst/>
                <a:latin typeface="Arial" panose="020B0604020202020204" pitchFamily="34" charset="0"/>
              </a:rPr>
              <a:t>Webber, E., Burnett, G., &amp; Morley, J. (2012, September). Pedestrian navigation with a mobile device: strategy use and environmental learning. In </a:t>
            </a:r>
            <a:r>
              <a:rPr lang="en-US" altLang="zh-CN" sz="1400" b="0" i="1" dirty="0">
                <a:solidFill>
                  <a:srgbClr val="222222"/>
                </a:solidFill>
                <a:effectLst/>
                <a:latin typeface="Arial" panose="020B0604020202020204" pitchFamily="34" charset="0"/>
              </a:rPr>
              <a:t>The 26th BCS Conference on Human Computer Interaction</a:t>
            </a:r>
            <a:r>
              <a:rPr lang="en-US" altLang="zh-CN" sz="1400" b="0" i="0" dirty="0">
                <a:solidFill>
                  <a:srgbClr val="222222"/>
                </a:solidFill>
                <a:effectLst/>
                <a:latin typeface="Arial" panose="020B0604020202020204" pitchFamily="34" charset="0"/>
              </a:rPr>
              <a:t>. BCS Learning &amp; Development. </a:t>
            </a:r>
          </a:p>
          <a:p>
            <a:endParaRPr lang="en-US" altLang="zh-CN" sz="1400" b="0" i="0" dirty="0">
              <a:solidFill>
                <a:srgbClr val="222222"/>
              </a:solidFill>
              <a:effectLst/>
              <a:latin typeface="Arial" panose="020B0604020202020204" pitchFamily="34" charset="0"/>
            </a:endParaRPr>
          </a:p>
          <a:p>
            <a:r>
              <a:rPr lang="en-US" altLang="zh-CN" sz="1400" dirty="0" err="1">
                <a:solidFill>
                  <a:srgbClr val="222222"/>
                </a:solidFill>
                <a:latin typeface="Arial" panose="020B0604020202020204" pitchFamily="34" charset="0"/>
              </a:rPr>
              <a:t>Brügger</a:t>
            </a:r>
            <a:r>
              <a:rPr lang="en-US" altLang="zh-CN" sz="1400" dirty="0">
                <a:solidFill>
                  <a:srgbClr val="222222"/>
                </a:solidFill>
                <a:latin typeface="Arial" panose="020B0604020202020204" pitchFamily="34" charset="0"/>
              </a:rPr>
              <a:t>, </a:t>
            </a:r>
            <a:r>
              <a:rPr lang="en-US" altLang="zh-CN" sz="1400" dirty="0" err="1">
                <a:solidFill>
                  <a:srgbClr val="222222"/>
                </a:solidFill>
                <a:latin typeface="Arial" panose="020B0604020202020204" pitchFamily="34" charset="0"/>
              </a:rPr>
              <a:t>Annina</a:t>
            </a:r>
            <a:r>
              <a:rPr lang="en-US" altLang="zh-CN" sz="1400" dirty="0">
                <a:solidFill>
                  <a:srgbClr val="222222"/>
                </a:solidFill>
                <a:latin typeface="Arial" panose="020B0604020202020204" pitchFamily="34" charset="0"/>
              </a:rPr>
              <a:t>. (2020). Title Walk and learn: effects of human-centered navigation systems </a:t>
            </a:r>
            <a:r>
              <a:rPr lang="en-US" altLang="zh-CN" sz="1400" dirty="0" err="1">
                <a:solidFill>
                  <a:srgbClr val="222222"/>
                </a:solidFill>
                <a:latin typeface="Arial" panose="020B0604020202020204" pitchFamily="34" charset="0"/>
              </a:rPr>
              <a:t>onpedestrians</a:t>
            </a:r>
            <a:r>
              <a:rPr lang="en-US" altLang="zh-CN" sz="1400" dirty="0">
                <a:solidFill>
                  <a:srgbClr val="222222"/>
                </a:solidFill>
                <a:latin typeface="Arial" panose="020B0604020202020204" pitchFamily="34" charset="0"/>
              </a:rPr>
              <a:t>’ navigation behavior Doctoral dissertation, University of Zurich, </a:t>
            </a:r>
          </a:p>
          <a:p>
            <a:endParaRPr lang="en-US" altLang="zh-CN" sz="1400" dirty="0">
              <a:solidFill>
                <a:srgbClr val="222222"/>
              </a:solidFill>
              <a:latin typeface="Arial" panose="020B0604020202020204" pitchFamily="34" charset="0"/>
            </a:endParaRPr>
          </a:p>
          <a:p>
            <a:r>
              <a:rPr lang="en-US" altLang="zh-CN" sz="1400" i="1" dirty="0"/>
              <a:t>Savino, G. L., </a:t>
            </a:r>
            <a:r>
              <a:rPr lang="en-US" altLang="zh-CN" sz="1400" i="1" dirty="0" err="1"/>
              <a:t>Sturdee</a:t>
            </a:r>
            <a:r>
              <a:rPr lang="en-US" altLang="zh-CN" sz="1400" i="1" dirty="0"/>
              <a:t>, M., </a:t>
            </a:r>
            <a:r>
              <a:rPr lang="en-US" altLang="zh-CN" sz="1400" i="1" dirty="0" err="1"/>
              <a:t>Rundé</a:t>
            </a:r>
            <a:r>
              <a:rPr lang="en-US" altLang="zh-CN" sz="1400" i="1" dirty="0"/>
              <a:t>, S., </a:t>
            </a:r>
            <a:r>
              <a:rPr lang="en-US" altLang="zh-CN" sz="1400" i="1" dirty="0" err="1"/>
              <a:t>Lohmeier</a:t>
            </a:r>
            <a:r>
              <a:rPr lang="en-US" altLang="zh-CN" sz="1400" i="1" dirty="0"/>
              <a:t>, C., Hecht, B., Prandi, C., ... &amp; </a:t>
            </a:r>
            <a:r>
              <a:rPr lang="en-US" altLang="zh-CN" sz="1400" i="1" dirty="0" err="1"/>
              <a:t>Schöning</a:t>
            </a:r>
            <a:r>
              <a:rPr lang="en-US" altLang="zh-CN" sz="1400" i="1" dirty="0"/>
              <a:t>, J. (2021). </a:t>
            </a:r>
            <a:r>
              <a:rPr lang="en-US" altLang="zh-CN" sz="1400" i="1" dirty="0" err="1"/>
              <a:t>MapRecorder</a:t>
            </a:r>
            <a:r>
              <a:rPr lang="en-US" altLang="zh-CN" sz="1400" i="1" dirty="0"/>
              <a:t>: </a:t>
            </a:r>
            <a:r>
              <a:rPr lang="en-US" altLang="zh-CN" sz="1400" i="1" dirty="0" err="1"/>
              <a:t>analysing</a:t>
            </a:r>
            <a:r>
              <a:rPr lang="en-US" altLang="zh-CN" sz="1400" i="1" dirty="0"/>
              <a:t> real-world usage of mobile map applications. </a:t>
            </a:r>
            <a:r>
              <a:rPr lang="en-US" altLang="zh-CN" sz="1400" i="1" dirty="0" err="1"/>
              <a:t>Behaviour</a:t>
            </a:r>
            <a:r>
              <a:rPr lang="en-US" altLang="zh-CN" sz="1400" i="1" dirty="0"/>
              <a:t> &amp; Information Technology, 40(7), 646-662.</a:t>
            </a:r>
          </a:p>
          <a:p>
            <a:endParaRPr lang="en-US" altLang="zh-CN" sz="1400" i="1" dirty="0"/>
          </a:p>
          <a:p>
            <a:r>
              <a:rPr lang="en-US" altLang="zh-CN" sz="1400" b="0" i="0" dirty="0">
                <a:solidFill>
                  <a:srgbClr val="222222"/>
                </a:solidFill>
                <a:effectLst/>
                <a:latin typeface="Arial" panose="020B0604020202020204" pitchFamily="34" charset="0"/>
              </a:rPr>
              <a:t>Dai, R., Thomas, A. K., &amp; Taylor, H. A. (2018). When to look at maps in navigation: metacognitive control in environment learning. </a:t>
            </a:r>
            <a:r>
              <a:rPr lang="en-US" altLang="zh-CN" sz="1400" b="0" i="1" dirty="0">
                <a:solidFill>
                  <a:srgbClr val="222222"/>
                </a:solidFill>
                <a:effectLst/>
                <a:latin typeface="Arial" panose="020B0604020202020204" pitchFamily="34" charset="0"/>
              </a:rPr>
              <a:t>Cognitive Research: Principles and Implications</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3</a:t>
            </a:r>
            <a:r>
              <a:rPr lang="en-US" altLang="zh-CN" sz="1400" b="0" i="0" dirty="0">
                <a:solidFill>
                  <a:srgbClr val="222222"/>
                </a:solidFill>
                <a:effectLst/>
                <a:latin typeface="Arial" panose="020B0604020202020204" pitchFamily="34" charset="0"/>
              </a:rPr>
              <a:t>, 1-12.</a:t>
            </a:r>
          </a:p>
          <a:p>
            <a:endParaRPr lang="en-US" altLang="zh-CN" sz="1400" b="0" i="0" dirty="0">
              <a:solidFill>
                <a:srgbClr val="222222"/>
              </a:solidFill>
              <a:effectLst/>
              <a:latin typeface="Arial" panose="020B0604020202020204" pitchFamily="34" charset="0"/>
            </a:endParaRPr>
          </a:p>
          <a:p>
            <a:r>
              <a:rPr lang="en-US" altLang="zh-CN" sz="1400" b="0" i="0" dirty="0" err="1">
                <a:solidFill>
                  <a:srgbClr val="222222"/>
                </a:solidFill>
                <a:effectLst/>
                <a:latin typeface="Arial" panose="020B0604020202020204" pitchFamily="34" charset="0"/>
              </a:rPr>
              <a:t>Bartling</a:t>
            </a:r>
            <a:r>
              <a:rPr lang="en-US" altLang="zh-CN" sz="1400" b="0" i="0" dirty="0">
                <a:solidFill>
                  <a:srgbClr val="222222"/>
                </a:solidFill>
                <a:effectLst/>
                <a:latin typeface="Arial" panose="020B0604020202020204" pitchFamily="34" charset="0"/>
              </a:rPr>
              <a:t>, M., Resch, B., </a:t>
            </a:r>
            <a:r>
              <a:rPr lang="en-US" altLang="zh-CN" sz="1400" b="0" i="0" dirty="0" err="1">
                <a:solidFill>
                  <a:srgbClr val="222222"/>
                </a:solidFill>
                <a:effectLst/>
                <a:latin typeface="Arial" panose="020B0604020202020204" pitchFamily="34" charset="0"/>
              </a:rPr>
              <a:t>Reichenbacher</a:t>
            </a:r>
            <a:r>
              <a:rPr lang="en-US" altLang="zh-CN" sz="1400" b="0" i="0" dirty="0">
                <a:solidFill>
                  <a:srgbClr val="222222"/>
                </a:solidFill>
                <a:effectLst/>
                <a:latin typeface="Arial" panose="020B0604020202020204" pitchFamily="34" charset="0"/>
              </a:rPr>
              <a:t>, T., Havas, C. R., Robinson, A. C., Fabrikant, S. I., &amp; </a:t>
            </a:r>
            <a:r>
              <a:rPr lang="en-US" altLang="zh-CN" sz="1400" b="0" i="0" dirty="0" err="1">
                <a:solidFill>
                  <a:srgbClr val="222222"/>
                </a:solidFill>
                <a:effectLst/>
                <a:latin typeface="Arial" panose="020B0604020202020204" pitchFamily="34" charset="0"/>
              </a:rPr>
              <a:t>Blaschke</a:t>
            </a:r>
            <a:r>
              <a:rPr lang="en-US" altLang="zh-CN" sz="1400" b="0" i="0" dirty="0">
                <a:solidFill>
                  <a:srgbClr val="222222"/>
                </a:solidFill>
                <a:effectLst/>
                <a:latin typeface="Arial" panose="020B0604020202020204" pitchFamily="34" charset="0"/>
              </a:rPr>
              <a:t>, T. (2022). Adapting mobile map application designs to map use context: a review and call for action on potential future research themes. </a:t>
            </a:r>
            <a:r>
              <a:rPr lang="en-US" altLang="zh-CN" sz="1400" b="0" i="1" dirty="0">
                <a:solidFill>
                  <a:srgbClr val="222222"/>
                </a:solidFill>
                <a:effectLst/>
                <a:latin typeface="Arial" panose="020B0604020202020204" pitchFamily="34" charset="0"/>
              </a:rPr>
              <a:t>Cartography and Geographic Information Science</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49</a:t>
            </a:r>
            <a:r>
              <a:rPr lang="en-US" altLang="zh-CN" sz="1400" b="0" i="0" dirty="0">
                <a:solidFill>
                  <a:srgbClr val="222222"/>
                </a:solidFill>
                <a:effectLst/>
                <a:latin typeface="Arial" panose="020B0604020202020204" pitchFamily="34" charset="0"/>
              </a:rPr>
              <a:t>(3), 237-251.</a:t>
            </a:r>
            <a:endParaRPr lang="en-US" altLang="zh-CN" sz="1400" b="0" i="1" dirty="0">
              <a:solidFill>
                <a:srgbClr val="222222"/>
              </a:solidFill>
              <a:effectLst/>
              <a:latin typeface="Arial" panose="020B0604020202020204" pitchFamily="34" charset="0"/>
            </a:endParaRPr>
          </a:p>
          <a:p>
            <a:endParaRPr lang="en-US" altLang="zh-CN" sz="1400" i="1" dirty="0"/>
          </a:p>
          <a:p>
            <a:r>
              <a:rPr lang="en-US" altLang="zh-CN" sz="1400" b="0" i="0" dirty="0" err="1">
                <a:solidFill>
                  <a:srgbClr val="222222"/>
                </a:solidFill>
                <a:effectLst/>
                <a:latin typeface="Arial" panose="020B0604020202020204" pitchFamily="34" charset="0"/>
              </a:rPr>
              <a:t>Lakehal</a:t>
            </a:r>
            <a:r>
              <a:rPr lang="en-US" altLang="zh-CN" sz="1400" b="0" i="0" dirty="0">
                <a:solidFill>
                  <a:srgbClr val="222222"/>
                </a:solidFill>
                <a:effectLst/>
                <a:latin typeface="Arial" panose="020B0604020202020204" pitchFamily="34" charset="0"/>
              </a:rPr>
              <a:t>, A., </a:t>
            </a:r>
            <a:r>
              <a:rPr lang="en-US" altLang="zh-CN" sz="1400" b="0" i="0" dirty="0" err="1">
                <a:solidFill>
                  <a:srgbClr val="222222"/>
                </a:solidFill>
                <a:effectLst/>
                <a:latin typeface="Arial" panose="020B0604020202020204" pitchFamily="34" charset="0"/>
              </a:rPr>
              <a:t>Lepreux</a:t>
            </a:r>
            <a:r>
              <a:rPr lang="en-US" altLang="zh-CN" sz="1400" b="0" i="0" dirty="0">
                <a:solidFill>
                  <a:srgbClr val="222222"/>
                </a:solidFill>
                <a:effectLst/>
                <a:latin typeface="Arial" panose="020B0604020202020204" pitchFamily="34" charset="0"/>
              </a:rPr>
              <a:t>, S., </a:t>
            </a:r>
            <a:r>
              <a:rPr lang="en-US" altLang="zh-CN" sz="1400" b="0" i="0" dirty="0" err="1">
                <a:solidFill>
                  <a:srgbClr val="222222"/>
                </a:solidFill>
                <a:effectLst/>
                <a:latin typeface="Arial" panose="020B0604020202020204" pitchFamily="34" charset="0"/>
              </a:rPr>
              <a:t>Letalle</a:t>
            </a:r>
            <a:r>
              <a:rPr lang="en-US" altLang="zh-CN" sz="1400" b="0" i="0" dirty="0">
                <a:solidFill>
                  <a:srgbClr val="222222"/>
                </a:solidFill>
                <a:effectLst/>
                <a:latin typeface="Arial" panose="020B0604020202020204" pitchFamily="34" charset="0"/>
              </a:rPr>
              <a:t>, L., &amp; </a:t>
            </a:r>
            <a:r>
              <a:rPr lang="en-US" altLang="zh-CN" sz="1400" b="0" i="0" dirty="0" err="1">
                <a:solidFill>
                  <a:srgbClr val="222222"/>
                </a:solidFill>
                <a:effectLst/>
                <a:latin typeface="Arial" panose="020B0604020202020204" pitchFamily="34" charset="0"/>
              </a:rPr>
              <a:t>Kolski</a:t>
            </a:r>
            <a:r>
              <a:rPr lang="en-US" altLang="zh-CN" sz="1400" b="0" i="0" dirty="0">
                <a:solidFill>
                  <a:srgbClr val="222222"/>
                </a:solidFill>
                <a:effectLst/>
                <a:latin typeface="Arial" panose="020B0604020202020204" pitchFamily="34" charset="0"/>
              </a:rPr>
              <a:t>, C. (2021). From wayfinding model to future context-based adaptation of HCI in Urban Mobility for pedestrians with active navigation needs. </a:t>
            </a:r>
            <a:r>
              <a:rPr lang="en-US" altLang="zh-CN" sz="1400" b="0" i="1" dirty="0">
                <a:solidFill>
                  <a:srgbClr val="222222"/>
                </a:solidFill>
                <a:effectLst/>
                <a:latin typeface="Arial" panose="020B0604020202020204" pitchFamily="34" charset="0"/>
              </a:rPr>
              <a:t>International Journal of Human–Computer Interaction</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37</a:t>
            </a:r>
            <a:r>
              <a:rPr lang="en-US" altLang="zh-CN" sz="1400" b="0" i="0" dirty="0">
                <a:solidFill>
                  <a:srgbClr val="222222"/>
                </a:solidFill>
                <a:effectLst/>
                <a:latin typeface="Arial" panose="020B0604020202020204" pitchFamily="34" charset="0"/>
              </a:rPr>
              <a:t>(4), 378-389.</a:t>
            </a:r>
            <a:endParaRPr lang="en-US" altLang="zh-CN" sz="1400" b="0" i="1" dirty="0">
              <a:solidFill>
                <a:srgbClr val="222222"/>
              </a:solidFill>
              <a:effectLst/>
              <a:latin typeface="Arial" panose="020B0604020202020204" pitchFamily="34" charset="0"/>
            </a:endParaRPr>
          </a:p>
          <a:p>
            <a:endParaRPr lang="en-US" altLang="zh-CN" sz="1400" i="1" dirty="0"/>
          </a:p>
          <a:p>
            <a:r>
              <a:rPr lang="en-US" altLang="zh-CN" sz="1400" b="0" i="0" dirty="0">
                <a:solidFill>
                  <a:srgbClr val="222222"/>
                </a:solidFill>
                <a:effectLst/>
                <a:latin typeface="Arial" panose="020B0604020202020204" pitchFamily="34" charset="0"/>
              </a:rPr>
              <a:t>May, A. J., Ross, T., Bayer, S. H., &amp; </a:t>
            </a:r>
            <a:r>
              <a:rPr lang="en-US" altLang="zh-CN" sz="1400" b="0" i="0" dirty="0" err="1">
                <a:solidFill>
                  <a:srgbClr val="222222"/>
                </a:solidFill>
                <a:effectLst/>
                <a:latin typeface="Arial" panose="020B0604020202020204" pitchFamily="34" charset="0"/>
              </a:rPr>
              <a:t>Tarkiainen</a:t>
            </a:r>
            <a:r>
              <a:rPr lang="en-US" altLang="zh-CN" sz="1400" b="0" i="0" dirty="0">
                <a:solidFill>
                  <a:srgbClr val="222222"/>
                </a:solidFill>
                <a:effectLst/>
                <a:latin typeface="Arial" panose="020B0604020202020204" pitchFamily="34" charset="0"/>
              </a:rPr>
              <a:t>, M. J. (2003). Pedestrian navigation aids: information requirements and design implications. </a:t>
            </a:r>
            <a:r>
              <a:rPr lang="en-US" altLang="zh-CN" sz="1400" b="0" i="1" dirty="0">
                <a:solidFill>
                  <a:srgbClr val="222222"/>
                </a:solidFill>
                <a:effectLst/>
                <a:latin typeface="Arial" panose="020B0604020202020204" pitchFamily="34" charset="0"/>
              </a:rPr>
              <a:t>Personal and Ubiquitous Computing</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7</a:t>
            </a:r>
            <a:r>
              <a:rPr lang="en-US" altLang="zh-CN" sz="1400" b="0" i="0" dirty="0">
                <a:solidFill>
                  <a:srgbClr val="222222"/>
                </a:solidFill>
                <a:effectLst/>
                <a:latin typeface="Arial" panose="020B0604020202020204" pitchFamily="34" charset="0"/>
              </a:rPr>
              <a:t>, 331-338.</a:t>
            </a:r>
            <a:endParaRPr lang="en-US" altLang="zh-CN" sz="1400" b="0" i="1" dirty="0">
              <a:solidFill>
                <a:srgbClr val="222222"/>
              </a:solidFill>
              <a:effectLst/>
              <a:latin typeface="Arial" panose="020B0604020202020204" pitchFamily="34" charset="0"/>
            </a:endParaRPr>
          </a:p>
          <a:p>
            <a:endParaRPr lang="en-US" altLang="zh-CN" sz="1400" i="1" dirty="0"/>
          </a:p>
        </p:txBody>
      </p:sp>
      <p:sp>
        <p:nvSpPr>
          <p:cNvPr id="2" name="日期占位符 1">
            <a:extLst>
              <a:ext uri="{FF2B5EF4-FFF2-40B4-BE49-F238E27FC236}">
                <a16:creationId xmlns:a16="http://schemas.microsoft.com/office/drawing/2014/main" id="{751D6C2F-DD85-89AF-F104-BECEF66CEBAA}"/>
              </a:ext>
            </a:extLst>
          </p:cNvPr>
          <p:cNvSpPr>
            <a:spLocks noGrp="1"/>
          </p:cNvSpPr>
          <p:nvPr>
            <p:ph type="dt" sz="half" idx="2"/>
          </p:nvPr>
        </p:nvSpPr>
        <p:spPr/>
        <p:txBody>
          <a:bodyPr/>
          <a:lstStyle/>
          <a:p>
            <a:fld id="{63CE283F-AA05-4407-B55E-11BE12FDF1BE}" type="datetime1">
              <a:rPr lang="en-US" altLang="zh-CN" smtClean="0"/>
              <a:t>4/8/2024</a:t>
            </a:fld>
            <a:endParaRPr lang="en-US"/>
          </a:p>
        </p:txBody>
      </p:sp>
      <p:sp>
        <p:nvSpPr>
          <p:cNvPr id="5" name="灯片编号占位符 4">
            <a:extLst>
              <a:ext uri="{FF2B5EF4-FFF2-40B4-BE49-F238E27FC236}">
                <a16:creationId xmlns:a16="http://schemas.microsoft.com/office/drawing/2014/main" id="{E2E84AC7-747F-4A54-ED53-4BD87190B2DA}"/>
              </a:ext>
            </a:extLst>
          </p:cNvPr>
          <p:cNvSpPr>
            <a:spLocks noGrp="1"/>
          </p:cNvSpPr>
          <p:nvPr>
            <p:ph type="sldNum" sz="quarter" idx="4"/>
          </p:nvPr>
        </p:nvSpPr>
        <p:spPr/>
        <p:txBody>
          <a:bodyPr/>
          <a:lstStyle/>
          <a:p>
            <a:r>
              <a:rPr lang="en-US"/>
              <a:t>Page </a:t>
            </a:r>
            <a:fld id="{9D46F3A4-F478-9440-BC8E-B732027F4C86}" type="slidenum">
              <a:rPr lang="en-US" smtClean="0"/>
              <a:pPr/>
              <a:t>13</a:t>
            </a:fld>
            <a:endParaRPr lang="en-US"/>
          </a:p>
        </p:txBody>
      </p:sp>
    </p:spTree>
    <p:extLst>
      <p:ext uri="{BB962C8B-B14F-4D97-AF65-F5344CB8AC3E}">
        <p14:creationId xmlns:p14="http://schemas.microsoft.com/office/powerpoint/2010/main" val="164202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85E1367F-F59A-9DC7-32B8-A95D0799A482}"/>
              </a:ext>
            </a:extLst>
          </p:cNvPr>
          <p:cNvSpPr txBox="1">
            <a:spLocks/>
          </p:cNvSpPr>
          <p:nvPr/>
        </p:nvSpPr>
        <p:spPr>
          <a:xfrm>
            <a:off x="553522" y="1123054"/>
            <a:ext cx="3429000" cy="605461"/>
          </a:xfrm>
          <a:prstGeom prst="rect">
            <a:avLst/>
          </a:prstGeom>
        </p:spPr>
        <p:txBody>
          <a:bodyPr lIns="109728" tIns="109728" rIns="109728" bIns="91440" anchor="b">
            <a:normAutofit fontScale="92500" lnSpcReduction="20000"/>
          </a:bodyPr>
          <a:lstStyle>
            <a:lvl1pPr algn="l" defTabSz="914400" rtl="0" eaLnBrk="1" latinLnBrk="0" hangingPunct="1">
              <a:lnSpc>
                <a:spcPct val="105000"/>
              </a:lnSpc>
              <a:spcBef>
                <a:spcPct val="0"/>
              </a:spcBef>
              <a:buNone/>
              <a:defRPr sz="4400" kern="1200" spc="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0" i="0" u="none" strike="noStrike" kern="1200" cap="none" spc="200" normalizeH="0" baseline="0" noProof="0" dirty="0">
                <a:ln>
                  <a:noFill/>
                </a:ln>
                <a:solidFill>
                  <a:srgbClr val="000000"/>
                </a:solidFill>
                <a:effectLst/>
                <a:uLnTx/>
                <a:uFillTx/>
                <a:latin typeface="+mn-lt"/>
                <a:ea typeface="+mj-ea"/>
                <a:cs typeface="+mj-cs"/>
              </a:rPr>
              <a:t>Research Ai</a:t>
            </a:r>
            <a:r>
              <a:rPr lang="en-US" altLang="zh-CN" sz="3200" dirty="0">
                <a:solidFill>
                  <a:srgbClr val="000000"/>
                </a:solidFill>
                <a:latin typeface="+mn-lt"/>
              </a:rPr>
              <a:t>m</a:t>
            </a:r>
            <a:endParaRPr kumimoji="0" lang="zh-CN" altLang="en-US" sz="3200" b="0" i="0" u="none" strike="noStrike" kern="1200" cap="none" spc="200" normalizeH="0" baseline="0" noProof="0" dirty="0">
              <a:ln>
                <a:noFill/>
              </a:ln>
              <a:solidFill>
                <a:srgbClr val="000000"/>
              </a:solidFill>
              <a:effectLst/>
              <a:uLnTx/>
              <a:uFillTx/>
              <a:ea typeface="+mj-ea"/>
              <a:cs typeface="+mj-cs"/>
            </a:endParaRPr>
          </a:p>
        </p:txBody>
      </p:sp>
      <p:sp>
        <p:nvSpPr>
          <p:cNvPr id="22" name="内容占位符 2">
            <a:extLst>
              <a:ext uri="{FF2B5EF4-FFF2-40B4-BE49-F238E27FC236}">
                <a16:creationId xmlns:a16="http://schemas.microsoft.com/office/drawing/2014/main" id="{BDFAB151-D652-B89A-49EC-FE0EEAA6B984}"/>
              </a:ext>
            </a:extLst>
          </p:cNvPr>
          <p:cNvSpPr txBox="1">
            <a:spLocks/>
          </p:cNvSpPr>
          <p:nvPr/>
        </p:nvSpPr>
        <p:spPr bwMode="auto">
          <a:xfrm>
            <a:off x="1662081" y="2186183"/>
            <a:ext cx="9894781" cy="860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rmAutofit/>
          </a:bodyPr>
          <a:lstStyle>
            <a:lvl1pPr marL="0" indent="0" algn="l" rtl="0" eaLnBrk="1" fontAlgn="base" hangingPunct="1">
              <a:spcBef>
                <a:spcPct val="40000"/>
              </a:spcBef>
              <a:spcAft>
                <a:spcPct val="0"/>
              </a:spcAft>
              <a:buFont typeface="Arial" panose="020B0604020202020204" pitchFamily="34" charset="0"/>
              <a:buNone/>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r>
              <a:rPr lang="en-US" altLang="zh-CN" sz="2000" kern="0" dirty="0">
                <a:solidFill>
                  <a:schemeClr val="bg1">
                    <a:lumMod val="50000"/>
                  </a:schemeClr>
                </a:solidFill>
              </a:rPr>
              <a:t>Evaluate </a:t>
            </a:r>
            <a:r>
              <a:rPr lang="en-US" altLang="zh-CN" sz="2000" kern="0" dirty="0">
                <a:solidFill>
                  <a:srgbClr val="FF0000"/>
                </a:solidFill>
              </a:rPr>
              <a:t>adaptation</a:t>
            </a:r>
            <a:r>
              <a:rPr lang="en-US" altLang="zh-CN" sz="2000" kern="0" dirty="0">
                <a:solidFill>
                  <a:schemeClr val="bg1">
                    <a:lumMod val="50000"/>
                  </a:schemeClr>
                </a:solidFill>
              </a:rPr>
              <a:t> map strategies in association with dynamic </a:t>
            </a:r>
            <a:r>
              <a:rPr lang="en-US" altLang="zh-CN" sz="2000" kern="0" dirty="0">
                <a:solidFill>
                  <a:srgbClr val="FF0000"/>
                </a:solidFill>
              </a:rPr>
              <a:t>context</a:t>
            </a:r>
          </a:p>
        </p:txBody>
      </p:sp>
      <p:pic>
        <p:nvPicPr>
          <p:cNvPr id="26" name="图片 25">
            <a:extLst>
              <a:ext uri="{FF2B5EF4-FFF2-40B4-BE49-F238E27FC236}">
                <a16:creationId xmlns:a16="http://schemas.microsoft.com/office/drawing/2014/main" id="{BBDDB7BF-7CFD-8BE6-F691-F38315B2D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22" y="1728515"/>
            <a:ext cx="3820058" cy="333422"/>
          </a:xfrm>
          <a:prstGeom prst="rect">
            <a:avLst/>
          </a:prstGeom>
        </p:spPr>
      </p:pic>
      <p:graphicFrame>
        <p:nvGraphicFramePr>
          <p:cNvPr id="32" name="内容占位符 2">
            <a:extLst>
              <a:ext uri="{FF2B5EF4-FFF2-40B4-BE49-F238E27FC236}">
                <a16:creationId xmlns:a16="http://schemas.microsoft.com/office/drawing/2014/main" id="{E556975B-2AB5-85FA-CCC2-9B5CFD84A2CC}"/>
              </a:ext>
            </a:extLst>
          </p:cNvPr>
          <p:cNvGraphicFramePr>
            <a:graphicFrameLocks/>
          </p:cNvGraphicFramePr>
          <p:nvPr>
            <p:extLst>
              <p:ext uri="{D42A27DB-BD31-4B8C-83A1-F6EECF244321}">
                <p14:modId xmlns:p14="http://schemas.microsoft.com/office/powerpoint/2010/main" val="2286753463"/>
              </p:ext>
            </p:extLst>
          </p:nvPr>
        </p:nvGraphicFramePr>
        <p:xfrm>
          <a:off x="7260355" y="-26113"/>
          <a:ext cx="5491504" cy="5347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4/8/2024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
        <p:nvSpPr>
          <p:cNvPr id="6" name="文本框 5">
            <a:extLst>
              <a:ext uri="{FF2B5EF4-FFF2-40B4-BE49-F238E27FC236}">
                <a16:creationId xmlns:a16="http://schemas.microsoft.com/office/drawing/2014/main" id="{E6DDDA08-2FDC-C7B9-98F3-A8E21E03479A}"/>
              </a:ext>
            </a:extLst>
          </p:cNvPr>
          <p:cNvSpPr txBox="1"/>
          <p:nvPr/>
        </p:nvSpPr>
        <p:spPr>
          <a:xfrm>
            <a:off x="2602391" y="3180057"/>
            <a:ext cx="1979154" cy="369332"/>
          </a:xfrm>
          <a:prstGeom prst="rect">
            <a:avLst/>
          </a:prstGeom>
          <a:noFill/>
        </p:spPr>
        <p:txBody>
          <a:bodyPr wrap="square">
            <a:spAutoFit/>
          </a:bodyPr>
          <a:lstStyle/>
          <a:p>
            <a:r>
              <a:rPr lang="en-US" altLang="zh-CN" sz="1800" b="0" i="0" u="none" strike="noStrike" dirty="0">
                <a:solidFill>
                  <a:srgbClr val="000000"/>
                </a:solidFill>
                <a:effectLst/>
                <a:latin typeface="Calibri" panose="020F0502020204030204" pitchFamily="34" charset="0"/>
              </a:rPr>
              <a:t>Map use context</a:t>
            </a:r>
            <a:endParaRPr lang="zh-CN" altLang="en-US" dirty="0"/>
          </a:p>
        </p:txBody>
      </p:sp>
      <p:sp>
        <p:nvSpPr>
          <p:cNvPr id="10" name="矩形: 圆角 9">
            <a:extLst>
              <a:ext uri="{FF2B5EF4-FFF2-40B4-BE49-F238E27FC236}">
                <a16:creationId xmlns:a16="http://schemas.microsoft.com/office/drawing/2014/main" id="{9E132486-9917-653E-791D-0BBF52F4CB1D}"/>
              </a:ext>
            </a:extLst>
          </p:cNvPr>
          <p:cNvSpPr/>
          <p:nvPr/>
        </p:nvSpPr>
        <p:spPr bwMode="auto">
          <a:xfrm>
            <a:off x="2041205" y="2991745"/>
            <a:ext cx="3101527" cy="2793830"/>
          </a:xfrm>
          <a:prstGeom prst="roundRect">
            <a:avLst/>
          </a:prstGeom>
          <a:noFill/>
          <a:ln w="15875" cap="flat" cmpd="sng" algn="ctr">
            <a:solidFill>
              <a:srgbClr val="B89D76"/>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文本框 13">
            <a:extLst>
              <a:ext uri="{FF2B5EF4-FFF2-40B4-BE49-F238E27FC236}">
                <a16:creationId xmlns:a16="http://schemas.microsoft.com/office/drawing/2014/main" id="{3B42A0E9-27E2-4983-0E57-F6A5D0FBF973}"/>
              </a:ext>
            </a:extLst>
          </p:cNvPr>
          <p:cNvSpPr txBox="1"/>
          <p:nvPr/>
        </p:nvSpPr>
        <p:spPr>
          <a:xfrm>
            <a:off x="2268272" y="3830394"/>
            <a:ext cx="2797068" cy="1169551"/>
          </a:xfrm>
          <a:prstGeom prst="rect">
            <a:avLst/>
          </a:prstGeom>
          <a:noFill/>
        </p:spPr>
        <p:txBody>
          <a:bodyPr wrap="square">
            <a:spAutoFit/>
          </a:bodyPr>
          <a:lstStyle/>
          <a:p>
            <a:r>
              <a:rPr lang="en-US" altLang="zh-CN" sz="1400" dirty="0"/>
              <a:t>Information that characterizes a map use situation, including information on the user, the environment, activity, and the map itself. (Griffin et al., 2017)</a:t>
            </a:r>
            <a:endParaRPr lang="zh-CN" altLang="en-US" sz="1400" dirty="0"/>
          </a:p>
        </p:txBody>
      </p:sp>
      <p:sp>
        <p:nvSpPr>
          <p:cNvPr id="16" name="矩形: 圆角 15">
            <a:extLst>
              <a:ext uri="{FF2B5EF4-FFF2-40B4-BE49-F238E27FC236}">
                <a16:creationId xmlns:a16="http://schemas.microsoft.com/office/drawing/2014/main" id="{1D0CD861-5C32-1B13-D837-454C48CFF32A}"/>
              </a:ext>
            </a:extLst>
          </p:cNvPr>
          <p:cNvSpPr/>
          <p:nvPr/>
        </p:nvSpPr>
        <p:spPr bwMode="auto">
          <a:xfrm>
            <a:off x="6227944" y="2991745"/>
            <a:ext cx="3405986" cy="2793830"/>
          </a:xfrm>
          <a:prstGeom prst="roundRect">
            <a:avLst/>
          </a:prstGeom>
          <a:noFill/>
          <a:ln w="15875" cap="flat" cmpd="sng" algn="ctr">
            <a:solidFill>
              <a:srgbClr val="B89D76"/>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7" name="文本框 16">
            <a:extLst>
              <a:ext uri="{FF2B5EF4-FFF2-40B4-BE49-F238E27FC236}">
                <a16:creationId xmlns:a16="http://schemas.microsoft.com/office/drawing/2014/main" id="{17E284EA-68CA-FF86-4FCC-93BC325B5517}"/>
              </a:ext>
            </a:extLst>
          </p:cNvPr>
          <p:cNvSpPr txBox="1"/>
          <p:nvPr/>
        </p:nvSpPr>
        <p:spPr>
          <a:xfrm>
            <a:off x="6741975" y="3252913"/>
            <a:ext cx="2377924" cy="369332"/>
          </a:xfrm>
          <a:prstGeom prst="rect">
            <a:avLst/>
          </a:prstGeom>
          <a:noFill/>
        </p:spPr>
        <p:txBody>
          <a:bodyPr wrap="square">
            <a:spAutoFit/>
          </a:bodyPr>
          <a:lstStyle/>
          <a:p>
            <a:r>
              <a:rPr lang="en-US" altLang="zh-CN" sz="1800" b="0" i="0" u="none" strike="noStrike" dirty="0">
                <a:solidFill>
                  <a:srgbClr val="000000"/>
                </a:solidFill>
                <a:effectLst/>
                <a:latin typeface="Calibri" panose="020F0502020204030204" pitchFamily="34" charset="0"/>
              </a:rPr>
              <a:t>Adaptive</a:t>
            </a:r>
            <a:r>
              <a:rPr lang="en-US" altLang="zh-CN" dirty="0">
                <a:solidFill>
                  <a:srgbClr val="000000"/>
                </a:solidFill>
                <a:latin typeface="Calibri" panose="020F0502020204030204" pitchFamily="34" charset="0"/>
              </a:rPr>
              <a:t> map design</a:t>
            </a:r>
            <a:endParaRPr lang="zh-CN" altLang="en-US" dirty="0"/>
          </a:p>
        </p:txBody>
      </p:sp>
      <p:sp>
        <p:nvSpPr>
          <p:cNvPr id="24" name="文本框 23">
            <a:extLst>
              <a:ext uri="{FF2B5EF4-FFF2-40B4-BE49-F238E27FC236}">
                <a16:creationId xmlns:a16="http://schemas.microsoft.com/office/drawing/2014/main" id="{5E39A1FD-1FBD-4B24-DD3F-57139B6A4529}"/>
              </a:ext>
            </a:extLst>
          </p:cNvPr>
          <p:cNvSpPr txBox="1"/>
          <p:nvPr/>
        </p:nvSpPr>
        <p:spPr>
          <a:xfrm>
            <a:off x="6732194" y="3768221"/>
            <a:ext cx="2304023" cy="954107"/>
          </a:xfrm>
          <a:prstGeom prst="rect">
            <a:avLst/>
          </a:prstGeom>
          <a:noFill/>
        </p:spPr>
        <p:txBody>
          <a:bodyPr wrap="square">
            <a:spAutoFit/>
          </a:bodyPr>
          <a:lstStyle>
            <a:defPPr>
              <a:defRPr lang="en-US"/>
            </a:defPPr>
            <a:lvl1pPr>
              <a:defRPr sz="1400"/>
            </a:lvl1pPr>
          </a:lstStyle>
          <a:p>
            <a:endParaRPr lang="en-US" altLang="zh-CN" dirty="0"/>
          </a:p>
          <a:p>
            <a:r>
              <a:rPr lang="en-US" altLang="zh-CN" dirty="0"/>
              <a:t>Various contextual factors need adjustments to the map design.</a:t>
            </a:r>
            <a:endParaRPr lang="zh-CN" altLang="en-US" dirty="0"/>
          </a:p>
        </p:txBody>
      </p:sp>
    </p:spTree>
    <p:extLst>
      <p:ext uri="{BB962C8B-B14F-4D97-AF65-F5344CB8AC3E}">
        <p14:creationId xmlns:p14="http://schemas.microsoft.com/office/powerpoint/2010/main" val="352274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a:extLst>
              <a:ext uri="{FF2B5EF4-FFF2-40B4-BE49-F238E27FC236}">
                <a16:creationId xmlns:a16="http://schemas.microsoft.com/office/drawing/2014/main" id="{790FC7A6-BE83-0D25-5D3A-07A0D09F3727}"/>
              </a:ext>
            </a:extLst>
          </p:cNvPr>
          <p:cNvSpPr/>
          <p:nvPr/>
        </p:nvSpPr>
        <p:spPr bwMode="auto">
          <a:xfrm>
            <a:off x="4883973" y="1035702"/>
            <a:ext cx="7079428" cy="5212873"/>
          </a:xfrm>
          <a:prstGeom prst="roundRect">
            <a:avLst/>
          </a:prstGeom>
          <a:solidFill>
            <a:srgbClr val="B89D76">
              <a:alpha val="18000"/>
            </a:srgbClr>
          </a:solidFill>
          <a:ln w="1587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文本框 6">
            <a:extLst>
              <a:ext uri="{FF2B5EF4-FFF2-40B4-BE49-F238E27FC236}">
                <a16:creationId xmlns:a16="http://schemas.microsoft.com/office/drawing/2014/main" id="{10526C85-DA5D-6E01-D7C4-5E3BE91B2970}"/>
              </a:ext>
            </a:extLst>
          </p:cNvPr>
          <p:cNvSpPr txBox="1"/>
          <p:nvPr/>
        </p:nvSpPr>
        <p:spPr>
          <a:xfrm>
            <a:off x="5594088" y="1035702"/>
            <a:ext cx="2031135" cy="369332"/>
          </a:xfrm>
          <a:prstGeom prst="rect">
            <a:avLst/>
          </a:prstGeom>
          <a:noFill/>
        </p:spPr>
        <p:txBody>
          <a:bodyPr wrap="square">
            <a:spAutoFit/>
          </a:bodyPr>
          <a:lstStyle/>
          <a:p>
            <a:r>
              <a:rPr lang="en-US" altLang="zh-CN" b="0" i="0" dirty="0">
                <a:effectLst/>
                <a:latin typeface="Arial" panose="020B0604020202020204" pitchFamily="34" charset="0"/>
              </a:rPr>
              <a:t>Traffic densities</a:t>
            </a:r>
            <a:endParaRPr lang="zh-CN" altLang="en-US" dirty="0"/>
          </a:p>
        </p:txBody>
      </p:sp>
      <p:sp>
        <p:nvSpPr>
          <p:cNvPr id="9" name="文本框 8">
            <a:extLst>
              <a:ext uri="{FF2B5EF4-FFF2-40B4-BE49-F238E27FC236}">
                <a16:creationId xmlns:a16="http://schemas.microsoft.com/office/drawing/2014/main" id="{D94475C1-6A9C-2986-AEB3-CF992C589F1B}"/>
              </a:ext>
            </a:extLst>
          </p:cNvPr>
          <p:cNvSpPr txBox="1"/>
          <p:nvPr/>
        </p:nvSpPr>
        <p:spPr>
          <a:xfrm>
            <a:off x="9073141" y="1060394"/>
            <a:ext cx="2495549" cy="369332"/>
          </a:xfrm>
          <a:prstGeom prst="rect">
            <a:avLst/>
          </a:prstGeom>
          <a:noFill/>
        </p:spPr>
        <p:txBody>
          <a:bodyPr wrap="square">
            <a:spAutoFit/>
          </a:bodyPr>
          <a:lstStyle>
            <a:defPPr>
              <a:defRPr lang="en-US"/>
            </a:defPPr>
            <a:lvl1pPr>
              <a:defRPr b="0" i="0">
                <a:effectLst/>
                <a:latin typeface="Arial" panose="020B0604020202020204" pitchFamily="34" charset="0"/>
              </a:defRPr>
            </a:lvl1pPr>
          </a:lstStyle>
          <a:p>
            <a:r>
              <a:rPr lang="en-US" altLang="zh-CN" dirty="0"/>
              <a:t>Adaptation type</a:t>
            </a:r>
          </a:p>
        </p:txBody>
      </p:sp>
      <p:sp>
        <p:nvSpPr>
          <p:cNvPr id="8" name="Rectangle 1">
            <a:extLst>
              <a:ext uri="{FF2B5EF4-FFF2-40B4-BE49-F238E27FC236}">
                <a16:creationId xmlns:a16="http://schemas.microsoft.com/office/drawing/2014/main" id="{87E53B85-1C7A-F2E7-DD1F-D067CFD9FCED}"/>
              </a:ext>
            </a:extLst>
          </p:cNvPr>
          <p:cNvSpPr>
            <a:spLocks noChangeArrowheads="1"/>
          </p:cNvSpPr>
          <p:nvPr/>
        </p:nvSpPr>
        <p:spPr bwMode="auto">
          <a:xfrm>
            <a:off x="4848225" y="3254375"/>
            <a:ext cx="249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5" name="图片 14" descr="图形用户界面, 应用程序&#10;&#10;描述已自动生成">
            <a:extLst>
              <a:ext uri="{FF2B5EF4-FFF2-40B4-BE49-F238E27FC236}">
                <a16:creationId xmlns:a16="http://schemas.microsoft.com/office/drawing/2014/main" id="{F1D41729-74BC-536F-6F25-5A42C4DE77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8573" y="1742027"/>
            <a:ext cx="1469898" cy="3182398"/>
          </a:xfrm>
          <a:prstGeom prst="rect">
            <a:avLst/>
          </a:prstGeom>
        </p:spPr>
      </p:pic>
      <p:pic>
        <p:nvPicPr>
          <p:cNvPr id="21" name="图片 20" descr="图形用户界面, 应用程序&#10;&#10;描述已自动生成">
            <a:extLst>
              <a:ext uri="{FF2B5EF4-FFF2-40B4-BE49-F238E27FC236}">
                <a16:creationId xmlns:a16="http://schemas.microsoft.com/office/drawing/2014/main" id="{2097DBB6-D081-8E61-40E4-B9E5D80EA2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5124" y="1733638"/>
            <a:ext cx="1473178" cy="3235212"/>
          </a:xfrm>
          <a:prstGeom prst="rect">
            <a:avLst/>
          </a:prstGeom>
        </p:spPr>
      </p:pic>
      <p:pic>
        <p:nvPicPr>
          <p:cNvPr id="23" name="图片 22" descr="男人戴着墨镜&#10;&#10;描述已自动生成">
            <a:extLst>
              <a:ext uri="{FF2B5EF4-FFF2-40B4-BE49-F238E27FC236}">
                <a16:creationId xmlns:a16="http://schemas.microsoft.com/office/drawing/2014/main" id="{44674999-A0CE-0889-1962-E6A054F32E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5479" y="1605436"/>
            <a:ext cx="2581621" cy="1931849"/>
          </a:xfrm>
          <a:prstGeom prst="rect">
            <a:avLst/>
          </a:prstGeom>
          <a:effectLst>
            <a:outerShdw blurRad="12700" sx="102000" sy="102000" algn="ctr" rotWithShape="0">
              <a:prstClr val="black">
                <a:alpha val="40000"/>
              </a:prstClr>
            </a:outerShdw>
          </a:effectLst>
        </p:spPr>
      </p:pic>
      <p:pic>
        <p:nvPicPr>
          <p:cNvPr id="25" name="图片 24" descr="穿蓝衣服的人&#10;&#10;低可信度描述已自动生成">
            <a:extLst>
              <a:ext uri="{FF2B5EF4-FFF2-40B4-BE49-F238E27FC236}">
                <a16:creationId xmlns:a16="http://schemas.microsoft.com/office/drawing/2014/main" id="{9A4DE3F2-D1A3-8C84-3F4C-35F4A4A9BC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5005" y="3687465"/>
            <a:ext cx="2581620" cy="1949244"/>
          </a:xfrm>
          <a:prstGeom prst="rect">
            <a:avLst/>
          </a:prstGeom>
          <a:effectLst>
            <a:outerShdw blurRad="12700" sx="102000" sy="102000" algn="ctr" rotWithShape="0">
              <a:prstClr val="black">
                <a:alpha val="40000"/>
              </a:prstClr>
            </a:outerShdw>
          </a:effectLst>
        </p:spPr>
      </p:pic>
      <p:sp>
        <p:nvSpPr>
          <p:cNvPr id="2" name="文本框 1">
            <a:extLst>
              <a:ext uri="{FF2B5EF4-FFF2-40B4-BE49-F238E27FC236}">
                <a16:creationId xmlns:a16="http://schemas.microsoft.com/office/drawing/2014/main" id="{26A7074E-483F-655F-1BEE-3E61F433625E}"/>
              </a:ext>
            </a:extLst>
          </p:cNvPr>
          <p:cNvSpPr txBox="1"/>
          <p:nvPr/>
        </p:nvSpPr>
        <p:spPr>
          <a:xfrm>
            <a:off x="5195021" y="1684912"/>
            <a:ext cx="2581619" cy="338554"/>
          </a:xfrm>
          <a:prstGeom prst="rect">
            <a:avLst/>
          </a:prstGeom>
          <a:noFill/>
        </p:spPr>
        <p:txBody>
          <a:bodyPr wrap="square" rtlCol="0">
            <a:spAutoFit/>
          </a:bodyPr>
          <a:lstStyle/>
          <a:p>
            <a:r>
              <a:rPr lang="en-US" altLang="zh-CN" sz="1600" dirty="0">
                <a:solidFill>
                  <a:schemeClr val="bg1"/>
                </a:solidFill>
              </a:rPr>
              <a:t>Light density</a:t>
            </a:r>
            <a:endParaRPr lang="zh-CN" altLang="en-US" sz="1600" dirty="0">
              <a:solidFill>
                <a:schemeClr val="bg1"/>
              </a:solidFill>
            </a:endParaRPr>
          </a:p>
        </p:txBody>
      </p:sp>
      <p:sp>
        <p:nvSpPr>
          <p:cNvPr id="11" name="文本框 10">
            <a:extLst>
              <a:ext uri="{FF2B5EF4-FFF2-40B4-BE49-F238E27FC236}">
                <a16:creationId xmlns:a16="http://schemas.microsoft.com/office/drawing/2014/main" id="{0964862C-7D5B-DB3E-65FA-E6124648F6B7}"/>
              </a:ext>
            </a:extLst>
          </p:cNvPr>
          <p:cNvSpPr txBox="1"/>
          <p:nvPr/>
        </p:nvSpPr>
        <p:spPr>
          <a:xfrm>
            <a:off x="5414404" y="5785171"/>
            <a:ext cx="2581619" cy="338554"/>
          </a:xfrm>
          <a:prstGeom prst="rect">
            <a:avLst/>
          </a:prstGeom>
          <a:noFill/>
        </p:spPr>
        <p:txBody>
          <a:bodyPr wrap="square" rtlCol="0">
            <a:spAutoFit/>
          </a:bodyPr>
          <a:lstStyle/>
          <a:p>
            <a:r>
              <a:rPr lang="en-US" altLang="zh-CN" sz="1600" b="1" dirty="0"/>
              <a:t>Light : Heavy = 1:30</a:t>
            </a:r>
            <a:endParaRPr lang="zh-CN" altLang="en-US" sz="1600" b="1" dirty="0"/>
          </a:p>
        </p:txBody>
      </p:sp>
      <p:sp>
        <p:nvSpPr>
          <p:cNvPr id="13" name="文本框 12">
            <a:extLst>
              <a:ext uri="{FF2B5EF4-FFF2-40B4-BE49-F238E27FC236}">
                <a16:creationId xmlns:a16="http://schemas.microsoft.com/office/drawing/2014/main" id="{C8B48CFA-5A40-409A-FE42-5417B4B8601C}"/>
              </a:ext>
            </a:extLst>
          </p:cNvPr>
          <p:cNvSpPr txBox="1"/>
          <p:nvPr/>
        </p:nvSpPr>
        <p:spPr>
          <a:xfrm>
            <a:off x="8447550" y="5079024"/>
            <a:ext cx="3250751" cy="1169551"/>
          </a:xfrm>
          <a:prstGeom prst="rect">
            <a:avLst/>
          </a:prstGeom>
          <a:noFill/>
        </p:spPr>
        <p:txBody>
          <a:bodyPr wrap="square" rtlCol="0">
            <a:spAutoFit/>
          </a:bodyPr>
          <a:lstStyle/>
          <a:p>
            <a:r>
              <a:rPr lang="en-US" altLang="zh-CN" sz="1400" dirty="0">
                <a:solidFill>
                  <a:srgbClr val="7F7F7F"/>
                </a:solidFill>
              </a:rPr>
              <a:t>Adaptative map:</a:t>
            </a:r>
          </a:p>
          <a:p>
            <a:pPr marL="285750" indent="-285750">
              <a:buFont typeface="Arial" panose="020B0604020202020204" pitchFamily="34" charset="0"/>
              <a:buChar char="•"/>
            </a:pPr>
            <a:r>
              <a:rPr lang="en-US" altLang="zh-CN" sz="1400" dirty="0">
                <a:solidFill>
                  <a:srgbClr val="7F7F7F"/>
                </a:solidFill>
              </a:rPr>
              <a:t>Mask the icons no-task-related with task automatically</a:t>
            </a:r>
          </a:p>
          <a:p>
            <a:pPr marL="285750" indent="-285750">
              <a:buFont typeface="Arial" panose="020B0604020202020204" pitchFamily="34" charset="0"/>
              <a:buChar char="•"/>
            </a:pPr>
            <a:r>
              <a:rPr lang="en-US" altLang="zh-CN" sz="1400" dirty="0">
                <a:solidFill>
                  <a:srgbClr val="7F7F7F"/>
                </a:solidFill>
              </a:rPr>
              <a:t>3 nearest task-related icons are highlighted</a:t>
            </a:r>
          </a:p>
        </p:txBody>
      </p:sp>
      <p:graphicFrame>
        <p:nvGraphicFramePr>
          <p:cNvPr id="19" name="表格 18">
            <a:extLst>
              <a:ext uri="{FF2B5EF4-FFF2-40B4-BE49-F238E27FC236}">
                <a16:creationId xmlns:a16="http://schemas.microsoft.com/office/drawing/2014/main" id="{7F73DB17-79BC-6FEB-2309-F839CB983836}"/>
              </a:ext>
            </a:extLst>
          </p:cNvPr>
          <p:cNvGraphicFramePr>
            <a:graphicFrameLocks noGrp="1"/>
          </p:cNvGraphicFramePr>
          <p:nvPr/>
        </p:nvGraphicFramePr>
        <p:xfrm>
          <a:off x="365693" y="3275750"/>
          <a:ext cx="4148488" cy="2858790"/>
        </p:xfrm>
        <a:graphic>
          <a:graphicData uri="http://schemas.openxmlformats.org/drawingml/2006/table">
            <a:tbl>
              <a:tblPr firstRow="1" bandRow="1">
                <a:solidFill>
                  <a:srgbClr val="F2F2F2">
                    <a:alpha val="30196"/>
                  </a:srgbClr>
                </a:solidFill>
              </a:tblPr>
              <a:tblGrid>
                <a:gridCol w="1330828">
                  <a:extLst>
                    <a:ext uri="{9D8B030D-6E8A-4147-A177-3AD203B41FA5}">
                      <a16:colId xmlns:a16="http://schemas.microsoft.com/office/drawing/2014/main" val="2372624879"/>
                    </a:ext>
                  </a:extLst>
                </a:gridCol>
                <a:gridCol w="1390732">
                  <a:extLst>
                    <a:ext uri="{9D8B030D-6E8A-4147-A177-3AD203B41FA5}">
                      <a16:colId xmlns:a16="http://schemas.microsoft.com/office/drawing/2014/main" val="3895681688"/>
                    </a:ext>
                  </a:extLst>
                </a:gridCol>
                <a:gridCol w="1426928">
                  <a:extLst>
                    <a:ext uri="{9D8B030D-6E8A-4147-A177-3AD203B41FA5}">
                      <a16:colId xmlns:a16="http://schemas.microsoft.com/office/drawing/2014/main" val="282817906"/>
                    </a:ext>
                  </a:extLst>
                </a:gridCol>
              </a:tblGrid>
              <a:tr h="529269">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fontAlgn="t"/>
                      <a:br>
                        <a:rPr lang="zh-CN" altLang="en-US" sz="1400" b="0" cap="none" spc="0" dirty="0">
                          <a:solidFill>
                            <a:schemeClr val="bg1"/>
                          </a:solidFill>
                          <a:effectLst>
                            <a:outerShdw blurRad="38100" dist="38100" dir="2700000" algn="tl">
                              <a:srgbClr val="000000">
                                <a:alpha val="43137"/>
                              </a:srgbClr>
                            </a:outerShdw>
                          </a:effectLst>
                        </a:rPr>
                      </a:br>
                      <a:endParaRPr lang="zh-CN" altLang="en-US" sz="1400" b="0" cap="none" spc="0" dirty="0">
                        <a:solidFill>
                          <a:schemeClr val="bg1"/>
                        </a:solidFill>
                        <a:effectLst>
                          <a:outerShdw blurRad="38100" dist="38100" dir="2700000" algn="tl">
                            <a:srgbClr val="000000">
                              <a:alpha val="43137"/>
                            </a:srgbClr>
                          </a:outerShdw>
                        </a:effectLst>
                      </a:endParaRPr>
                    </a:p>
                  </a:txBody>
                  <a:tcPr marL="205222" marR="126071" marT="157863" marB="157863" anchor="ctr">
                    <a:lnL w="19050" cap="flat" cmpd="sng" algn="ctr">
                      <a:noFill/>
                      <a:prstDash val="solid"/>
                    </a:lnL>
                    <a:lnR w="12700" cmpd="sng">
                      <a:noFill/>
                    </a:lnR>
                    <a:lnT w="19050" cap="flat" cmpd="sng" algn="ctr">
                      <a:noFill/>
                      <a:prstDash val="solid"/>
                    </a:lnT>
                    <a:lnB w="38100" cmpd="sng">
                      <a:noFill/>
                    </a:lnB>
                    <a:lnTlToBr w="12700" cmpd="sng">
                      <a:noFill/>
                      <a:prstDash val="solid"/>
                    </a:lnTlToBr>
                    <a:lnBlToTr w="12700" cmpd="sng">
                      <a:noFill/>
                      <a:prstDash val="solid"/>
                    </a:lnBlToTr>
                    <a:solidFill>
                      <a:srgbClr val="B89D76"/>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bg1"/>
                          </a:solidFill>
                          <a:effectLst>
                            <a:outerShdw blurRad="38100" dist="38100" dir="2700000" algn="tl">
                              <a:srgbClr val="000000">
                                <a:alpha val="43137"/>
                              </a:srgbClr>
                            </a:outerShdw>
                          </a:effectLst>
                          <a:latin typeface="Calibri" panose="020F0502020204030204" pitchFamily="34" charset="0"/>
                        </a:rPr>
                        <a:t>Traffic density</a:t>
                      </a:r>
                      <a:endParaRPr lang="en-US" sz="1400" b="0" cap="none" spc="0">
                        <a:solidFill>
                          <a:schemeClr val="bg1"/>
                        </a:solidFill>
                        <a:effectLst>
                          <a:outerShdw blurRad="38100" dist="38100" dir="2700000" algn="tl">
                            <a:srgbClr val="000000">
                              <a:alpha val="43137"/>
                            </a:srgbClr>
                          </a:outerShdw>
                        </a:effectLst>
                      </a:endParaRPr>
                    </a:p>
                  </a:txBody>
                  <a:tcPr marL="205222" marR="126071" marT="157863" marB="15786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rgbClr val="B89D76"/>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dirty="0">
                          <a:solidFill>
                            <a:schemeClr val="bg1"/>
                          </a:solidFill>
                          <a:effectLst>
                            <a:outerShdw blurRad="38100" dist="38100" dir="2700000" algn="tl">
                              <a:srgbClr val="000000">
                                <a:alpha val="43137"/>
                              </a:srgbClr>
                            </a:outerShdw>
                          </a:effectLst>
                          <a:latin typeface="Calibri" panose="020F0502020204030204" pitchFamily="34" charset="0"/>
                        </a:rPr>
                        <a:t>Adaptation type</a:t>
                      </a:r>
                      <a:endParaRPr lang="en-US" sz="1400" b="0" cap="none" spc="0" dirty="0">
                        <a:solidFill>
                          <a:schemeClr val="bg1"/>
                        </a:solidFill>
                        <a:effectLst>
                          <a:outerShdw blurRad="38100" dist="38100" dir="2700000" algn="tl">
                            <a:srgbClr val="000000">
                              <a:alpha val="43137"/>
                            </a:srgbClr>
                          </a:outerShdw>
                        </a:effectLst>
                      </a:endParaRPr>
                    </a:p>
                  </a:txBody>
                  <a:tcPr marL="205222" marR="126071" marT="157863" marB="15786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rgbClr val="B89D76"/>
                    </a:solidFill>
                  </a:tcPr>
                </a:tc>
                <a:extLst>
                  <a:ext uri="{0D108BD9-81ED-4DB2-BD59-A6C34878D82A}">
                    <a16:rowId xmlns:a16="http://schemas.microsoft.com/office/drawing/2014/main" val="2930845974"/>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1</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38100" cap="flat" cmpd="sng" algn="ctr">
                      <a:noFill/>
                      <a:prstDash val="solid"/>
                    </a:lnL>
                    <a:lnR w="6350" cap="flat" cmpd="sng" algn="ctr">
                      <a:solidFill>
                        <a:srgbClr val="000000">
                          <a:lumMod val="75000"/>
                          <a:lumOff val="25000"/>
                        </a:srgbClr>
                      </a:solidFill>
                      <a:prstDash val="solid"/>
                    </a:lnR>
                    <a:lnT w="38100" cmpd="sng">
                      <a:noFill/>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Low</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6350" cap="flat" cmpd="sng" algn="ctr">
                      <a:solidFill>
                        <a:srgbClr val="000000">
                          <a:lumMod val="75000"/>
                          <a:lumOff val="25000"/>
                        </a:srgbClr>
                      </a:solidFill>
                      <a:prstDash val="solid"/>
                    </a:lnR>
                    <a:lnT w="38100" cmpd="sng">
                      <a:noFill/>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dirty="0">
                          <a:solidFill>
                            <a:schemeClr val="tx1"/>
                          </a:solidFill>
                          <a:effectLst>
                            <a:outerShdw blurRad="38100" dist="38100" dir="2700000" algn="tl">
                              <a:srgbClr val="000000">
                                <a:alpha val="43137"/>
                              </a:srgbClr>
                            </a:outerShdw>
                          </a:effectLst>
                          <a:latin typeface="Calibri" panose="020F0502020204030204" pitchFamily="34" charset="0"/>
                        </a:rPr>
                        <a:t>Null</a:t>
                      </a:r>
                      <a:endParaRPr lang="en-US" sz="1400" b="0" cap="none" spc="0" dirty="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38100" cap="flat" cmpd="sng" algn="ctr">
                      <a:noFill/>
                      <a:prstDash val="solid"/>
                    </a:lnR>
                    <a:lnT w="38100" cmpd="sng">
                      <a:noFill/>
                    </a:lnT>
                    <a:lnB w="6350" cap="flat" cmpd="sng" algn="ctr">
                      <a:noFill/>
                      <a:prstDash val="soli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1715714226"/>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2</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Low</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Adapted</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12700" cmpd="sng">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350970903"/>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3</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38100" cap="flat" cmpd="sng" algn="ctr">
                      <a:noFill/>
                      <a:prstDash val="solid"/>
                    </a:lnL>
                    <a:lnR w="6350" cap="flat" cmpd="sng" algn="ctr">
                      <a:solidFill>
                        <a:srgbClr val="000000">
                          <a:lumMod val="75000"/>
                          <a:lumOff val="25000"/>
                        </a:srgbClr>
                      </a:solidFill>
                      <a:prstDash val="solid"/>
                    </a:lnR>
                    <a:lnT w="12700" cmpd="sng">
                      <a:noFill/>
                      <a:prstDash val="solid"/>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High</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6350" cap="flat" cmpd="sng" algn="ctr">
                      <a:solidFill>
                        <a:srgbClr val="000000">
                          <a:lumMod val="75000"/>
                          <a:lumOff val="25000"/>
                        </a:srgbClr>
                      </a:solidFill>
                      <a:prstDash val="solid"/>
                    </a:lnR>
                    <a:lnT w="12700" cmpd="sng">
                      <a:noFill/>
                      <a:prstDash val="solid"/>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Null</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38100" cap="flat" cmpd="sng" algn="ctr">
                      <a:noFill/>
                      <a:prstDash val="solid"/>
                    </a:lnR>
                    <a:lnT w="12700" cmpd="sng">
                      <a:noFill/>
                      <a:prstDash val="solid"/>
                    </a:lnT>
                    <a:lnB w="6350" cap="flat" cmpd="sng" algn="ctr">
                      <a:noFill/>
                      <a:prstDash val="soli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4271086929"/>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4</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High</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dirty="0">
                          <a:solidFill>
                            <a:schemeClr val="tx1"/>
                          </a:solidFill>
                          <a:effectLst>
                            <a:outerShdw blurRad="38100" dist="38100" dir="2700000" algn="tl">
                              <a:srgbClr val="000000">
                                <a:alpha val="43137"/>
                              </a:srgbClr>
                            </a:outerShdw>
                          </a:effectLst>
                          <a:latin typeface="Calibri" panose="020F0502020204030204" pitchFamily="34" charset="0"/>
                        </a:rPr>
                        <a:t>Adapted</a:t>
                      </a:r>
                      <a:endParaRPr lang="en-US" sz="1400" b="0" cap="none" spc="0" dirty="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12700" cmpd="sng">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754212997"/>
                  </a:ext>
                </a:extLst>
              </a:tr>
            </a:tbl>
          </a:graphicData>
        </a:graphic>
      </p:graphicFrame>
      <p:sp>
        <p:nvSpPr>
          <p:cNvPr id="20" name="标题 1">
            <a:extLst>
              <a:ext uri="{FF2B5EF4-FFF2-40B4-BE49-F238E27FC236}">
                <a16:creationId xmlns:a16="http://schemas.microsoft.com/office/drawing/2014/main" id="{85E1367F-F59A-9DC7-32B8-A95D0799A482}"/>
              </a:ext>
            </a:extLst>
          </p:cNvPr>
          <p:cNvSpPr txBox="1">
            <a:spLocks/>
          </p:cNvSpPr>
          <p:nvPr/>
        </p:nvSpPr>
        <p:spPr>
          <a:xfrm>
            <a:off x="553522" y="923925"/>
            <a:ext cx="3429000" cy="1215764"/>
          </a:xfrm>
          <a:prstGeom prst="rect">
            <a:avLst/>
          </a:prstGeom>
        </p:spPr>
        <p:txBody>
          <a:bodyPr lIns="109728" tIns="109728" rIns="109728" bIns="91440" anchor="b">
            <a:normAutofit/>
          </a:bodyPr>
          <a:lstStyle>
            <a:lvl1pPr algn="l" defTabSz="914400" rtl="0" eaLnBrk="1" latinLnBrk="0" hangingPunct="1">
              <a:lnSpc>
                <a:spcPct val="105000"/>
              </a:lnSpc>
              <a:spcBef>
                <a:spcPct val="0"/>
              </a:spcBef>
              <a:buNone/>
              <a:defRPr sz="4400" kern="1200" spc="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0" i="0" u="none" strike="noStrike" kern="1200" cap="none" spc="200" normalizeH="0" baseline="0" noProof="0" dirty="0">
                <a:ln>
                  <a:noFill/>
                </a:ln>
                <a:solidFill>
                  <a:srgbClr val="000000"/>
                </a:solidFill>
                <a:effectLst/>
                <a:uLnTx/>
                <a:uFillTx/>
                <a:latin typeface="+mn-lt"/>
                <a:ea typeface="+mj-ea"/>
                <a:cs typeface="+mj-cs"/>
              </a:rPr>
              <a:t>Experiment </a:t>
            </a:r>
            <a:r>
              <a:rPr kumimoji="0" lang="en-US" altLang="zh-CN" sz="3200" b="0" i="0" u="none" strike="noStrike" kern="1200" cap="none" spc="200" normalizeH="0" baseline="0" noProof="0" dirty="0">
                <a:ln>
                  <a:noFill/>
                </a:ln>
                <a:solidFill>
                  <a:srgbClr val="000000"/>
                </a:solidFill>
                <a:effectLst/>
                <a:uLnTx/>
                <a:uFillTx/>
                <a:ea typeface="+mj-ea"/>
                <a:cs typeface="+mj-cs"/>
              </a:rPr>
              <a:t>Design</a:t>
            </a:r>
            <a:endParaRPr kumimoji="0" lang="zh-CN" altLang="en-US" sz="3200" b="0" i="0" u="none" strike="noStrike" kern="1200" cap="none" spc="200" normalizeH="0" baseline="0" noProof="0" dirty="0">
              <a:ln>
                <a:noFill/>
              </a:ln>
              <a:solidFill>
                <a:srgbClr val="000000"/>
              </a:solidFill>
              <a:effectLst/>
              <a:uLnTx/>
              <a:uFillTx/>
              <a:ea typeface="+mj-ea"/>
              <a:cs typeface="+mj-cs"/>
            </a:endParaRPr>
          </a:p>
        </p:txBody>
      </p:sp>
      <p:sp>
        <p:nvSpPr>
          <p:cNvPr id="22" name="内容占位符 2">
            <a:extLst>
              <a:ext uri="{FF2B5EF4-FFF2-40B4-BE49-F238E27FC236}">
                <a16:creationId xmlns:a16="http://schemas.microsoft.com/office/drawing/2014/main" id="{BDFAB151-D652-B89A-49EC-FE0EEAA6B984}"/>
              </a:ext>
            </a:extLst>
          </p:cNvPr>
          <p:cNvSpPr txBox="1">
            <a:spLocks/>
          </p:cNvSpPr>
          <p:nvPr/>
        </p:nvSpPr>
        <p:spPr bwMode="auto">
          <a:xfrm>
            <a:off x="341589" y="2473111"/>
            <a:ext cx="4371228" cy="8601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rmAutofit/>
          </a:bodyPr>
          <a:lstStyle>
            <a:lvl1pPr marL="0" indent="0" algn="l" rtl="0" eaLnBrk="1" fontAlgn="base" hangingPunct="1">
              <a:spcBef>
                <a:spcPct val="40000"/>
              </a:spcBef>
              <a:spcAft>
                <a:spcPct val="0"/>
              </a:spcAft>
              <a:buFont typeface="Arial" panose="020B0604020202020204" pitchFamily="34" charset="0"/>
              <a:buNone/>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r>
              <a:rPr lang="en-US" altLang="zh-CN" sz="2000" kern="0" dirty="0">
                <a:solidFill>
                  <a:schemeClr val="bg1">
                    <a:lumMod val="50000"/>
                  </a:schemeClr>
                </a:solidFill>
              </a:rPr>
              <a:t>4 Experiment Scenarios from 2x2 factorial within-subjects</a:t>
            </a:r>
          </a:p>
        </p:txBody>
      </p:sp>
      <p:pic>
        <p:nvPicPr>
          <p:cNvPr id="26" name="图片 25">
            <a:extLst>
              <a:ext uri="{FF2B5EF4-FFF2-40B4-BE49-F238E27FC236}">
                <a16:creationId xmlns:a16="http://schemas.microsoft.com/office/drawing/2014/main" id="{BBDDB7BF-7CFD-8BE6-F691-F38315B2DE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744" y="2139689"/>
            <a:ext cx="3820058" cy="333422"/>
          </a:xfrm>
          <a:prstGeom prst="rect">
            <a:avLst/>
          </a:prstGeom>
        </p:spPr>
      </p:pic>
      <p:sp>
        <p:nvSpPr>
          <p:cNvPr id="28" name="文本框 27">
            <a:extLst>
              <a:ext uri="{FF2B5EF4-FFF2-40B4-BE49-F238E27FC236}">
                <a16:creationId xmlns:a16="http://schemas.microsoft.com/office/drawing/2014/main" id="{25F6640D-2BA2-701C-E74B-923D8BC535B2}"/>
              </a:ext>
            </a:extLst>
          </p:cNvPr>
          <p:cNvSpPr txBox="1"/>
          <p:nvPr/>
        </p:nvSpPr>
        <p:spPr>
          <a:xfrm>
            <a:off x="5181444" y="3724726"/>
            <a:ext cx="2581619" cy="338554"/>
          </a:xfrm>
          <a:prstGeom prst="rect">
            <a:avLst/>
          </a:prstGeom>
          <a:noFill/>
        </p:spPr>
        <p:txBody>
          <a:bodyPr wrap="square" rtlCol="0">
            <a:spAutoFit/>
          </a:bodyPr>
          <a:lstStyle/>
          <a:p>
            <a:r>
              <a:rPr lang="en-US" altLang="zh-CN" sz="1600" dirty="0">
                <a:solidFill>
                  <a:schemeClr val="bg1"/>
                </a:solidFill>
              </a:rPr>
              <a:t>Heavy density</a:t>
            </a:r>
            <a:endParaRPr lang="zh-CN" altLang="en-US" sz="1600" dirty="0">
              <a:solidFill>
                <a:schemeClr val="bg1"/>
              </a:solidFill>
            </a:endParaRPr>
          </a:p>
        </p:txBody>
      </p:sp>
      <p:sp>
        <p:nvSpPr>
          <p:cNvPr id="29" name="文本框 28">
            <a:extLst>
              <a:ext uri="{FF2B5EF4-FFF2-40B4-BE49-F238E27FC236}">
                <a16:creationId xmlns:a16="http://schemas.microsoft.com/office/drawing/2014/main" id="{9A8CAE09-48D0-2A4A-46A3-D82DA3793EBD}"/>
              </a:ext>
            </a:extLst>
          </p:cNvPr>
          <p:cNvSpPr txBox="1"/>
          <p:nvPr/>
        </p:nvSpPr>
        <p:spPr>
          <a:xfrm>
            <a:off x="8549655" y="3085098"/>
            <a:ext cx="2581619" cy="338554"/>
          </a:xfrm>
          <a:prstGeom prst="rect">
            <a:avLst/>
          </a:prstGeom>
          <a:noFill/>
        </p:spPr>
        <p:txBody>
          <a:bodyPr wrap="square" rtlCol="0">
            <a:spAutoFit/>
          </a:bodyPr>
          <a:lstStyle/>
          <a:p>
            <a:r>
              <a:rPr lang="en-US" altLang="zh-CN" sz="1600" dirty="0"/>
              <a:t>No-adaptive</a:t>
            </a:r>
            <a:endParaRPr lang="zh-CN" altLang="en-US" sz="1600" dirty="0"/>
          </a:p>
        </p:txBody>
      </p:sp>
      <p:sp>
        <p:nvSpPr>
          <p:cNvPr id="30" name="文本框 29">
            <a:extLst>
              <a:ext uri="{FF2B5EF4-FFF2-40B4-BE49-F238E27FC236}">
                <a16:creationId xmlns:a16="http://schemas.microsoft.com/office/drawing/2014/main" id="{61BF2E3A-B5C2-7D7A-8878-D7C40122EA80}"/>
              </a:ext>
            </a:extLst>
          </p:cNvPr>
          <p:cNvSpPr txBox="1"/>
          <p:nvPr/>
        </p:nvSpPr>
        <p:spPr>
          <a:xfrm>
            <a:off x="10476000" y="3091542"/>
            <a:ext cx="1136695" cy="338554"/>
          </a:xfrm>
          <a:prstGeom prst="rect">
            <a:avLst/>
          </a:prstGeom>
          <a:noFill/>
        </p:spPr>
        <p:txBody>
          <a:bodyPr wrap="square" rtlCol="0">
            <a:spAutoFit/>
          </a:bodyPr>
          <a:lstStyle/>
          <a:p>
            <a:r>
              <a:rPr lang="en-US" altLang="zh-CN" sz="1600" dirty="0"/>
              <a:t>Adaptive</a:t>
            </a:r>
            <a:endParaRPr lang="zh-CN" altLang="en-US" sz="1600" dirty="0"/>
          </a:p>
        </p:txBody>
      </p:sp>
      <p:graphicFrame>
        <p:nvGraphicFramePr>
          <p:cNvPr id="32" name="内容占位符 2">
            <a:extLst>
              <a:ext uri="{FF2B5EF4-FFF2-40B4-BE49-F238E27FC236}">
                <a16:creationId xmlns:a16="http://schemas.microsoft.com/office/drawing/2014/main" id="{E556975B-2AB5-85FA-CCC2-9B5CFD84A2CC}"/>
              </a:ext>
            </a:extLst>
          </p:cNvPr>
          <p:cNvGraphicFramePr>
            <a:graphicFrameLocks/>
          </p:cNvGraphicFramePr>
          <p:nvPr/>
        </p:nvGraphicFramePr>
        <p:xfrm>
          <a:off x="7260355" y="-26113"/>
          <a:ext cx="5491504" cy="534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4/8/2024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3</a:t>
            </a:fld>
            <a:endParaRPr lang="en-US"/>
          </a:p>
        </p:txBody>
      </p:sp>
    </p:spTree>
    <p:extLst>
      <p:ext uri="{BB962C8B-B14F-4D97-AF65-F5344CB8AC3E}">
        <p14:creationId xmlns:p14="http://schemas.microsoft.com/office/powerpoint/2010/main" val="4261296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5096CC8F-65F7-8D18-467A-63A91F552214}"/>
              </a:ext>
            </a:extLst>
          </p:cNvPr>
          <p:cNvSpPr txBox="1"/>
          <p:nvPr/>
        </p:nvSpPr>
        <p:spPr>
          <a:xfrm>
            <a:off x="7569540" y="1305615"/>
            <a:ext cx="3111933" cy="584775"/>
          </a:xfrm>
          <a:prstGeom prst="rect">
            <a:avLst/>
          </a:prstGeom>
        </p:spPr>
        <p:txBody>
          <a:bodyPr lIns="109728" tIns="109728" rIns="109728" bIns="91440" anchor="b">
            <a:normAutofit fontScale="92500" lnSpcReduction="20000"/>
          </a:bodyPr>
          <a:lstStyle>
            <a:defPPr>
              <a:defRPr lang="en-US"/>
            </a:defPPr>
            <a:lvl1pPr marR="0" lvl="0" indent="0" fontAlgn="auto">
              <a:lnSpc>
                <a:spcPct val="100000"/>
              </a:lnSpc>
              <a:spcBef>
                <a:spcPct val="0"/>
              </a:spcBef>
              <a:spcAft>
                <a:spcPts val="0"/>
              </a:spcAft>
              <a:buClrTx/>
              <a:buSzTx/>
              <a:buFontTx/>
              <a:buNone/>
              <a:tabLst/>
              <a:defRPr kumimoji="0" sz="3200" b="0" i="0" u="none" strike="noStrike" cap="none" spc="200" normalizeH="0" baseline="0">
                <a:ln>
                  <a:noFill/>
                </a:ln>
                <a:solidFill>
                  <a:srgbClr val="000000"/>
                </a:solidFill>
                <a:effectLst/>
                <a:uLnTx/>
                <a:uFillTx/>
                <a:ea typeface="+mj-ea"/>
                <a:cs typeface="+mj-cs"/>
              </a:defRPr>
            </a:lvl1pPr>
          </a:lstStyle>
          <a:p>
            <a:r>
              <a:rPr lang="en-US" altLang="zh-CN" dirty="0"/>
              <a:t>Participant(54):</a:t>
            </a:r>
            <a:endParaRPr lang="zh-CN" altLang="en-US" dirty="0"/>
          </a:p>
        </p:txBody>
      </p:sp>
      <p:graphicFrame>
        <p:nvGraphicFramePr>
          <p:cNvPr id="2" name="内容占位符 2">
            <a:extLst>
              <a:ext uri="{FF2B5EF4-FFF2-40B4-BE49-F238E27FC236}">
                <a16:creationId xmlns:a16="http://schemas.microsoft.com/office/drawing/2014/main" id="{56FC8B75-6400-5D12-A853-0F9F2A894AC5}"/>
              </a:ext>
            </a:extLst>
          </p:cNvPr>
          <p:cNvGraphicFramePr>
            <a:graphicFrameLocks/>
          </p:cNvGraphicFramePr>
          <p:nvPr>
            <p:extLst>
              <p:ext uri="{D42A27DB-BD31-4B8C-83A1-F6EECF244321}">
                <p14:modId xmlns:p14="http://schemas.microsoft.com/office/powerpoint/2010/main" val="2286689913"/>
              </p:ext>
            </p:extLst>
          </p:nvPr>
        </p:nvGraphicFramePr>
        <p:xfrm>
          <a:off x="7278828" y="0"/>
          <a:ext cx="5491504" cy="534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副标题 2">
            <a:extLst>
              <a:ext uri="{FF2B5EF4-FFF2-40B4-BE49-F238E27FC236}">
                <a16:creationId xmlns:a16="http://schemas.microsoft.com/office/drawing/2014/main" id="{F64C85B0-E510-23D6-7866-1F9C0F994AE6}"/>
              </a:ext>
            </a:extLst>
          </p:cNvPr>
          <p:cNvSpPr txBox="1">
            <a:spLocks/>
          </p:cNvSpPr>
          <p:nvPr/>
        </p:nvSpPr>
        <p:spPr bwMode="auto">
          <a:xfrm>
            <a:off x="275429" y="2692909"/>
            <a:ext cx="5306221" cy="29458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rmAutofit/>
          </a:bodyPr>
          <a:lst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pPr indent="-228600">
              <a:buFont typeface="Arial" panose="020B0604020202020204" pitchFamily="34" charset="0"/>
              <a:buChar char="•"/>
            </a:pPr>
            <a:r>
              <a:rPr lang="en-US" altLang="zh-CN" sz="1500" b="1" kern="0" dirty="0"/>
              <a:t>Different story line of each scenario</a:t>
            </a:r>
            <a:r>
              <a:rPr lang="zh-CN" altLang="en-US" sz="1500" b="1" kern="0" dirty="0"/>
              <a:t>：</a:t>
            </a:r>
            <a:endParaRPr lang="en-US" altLang="zh-CN" sz="1500" b="1" kern="0" dirty="0"/>
          </a:p>
          <a:p>
            <a:pPr indent="-228600">
              <a:buFont typeface="Arial" panose="020B0604020202020204" pitchFamily="34" charset="0"/>
              <a:buChar char="•"/>
            </a:pPr>
            <a:r>
              <a:rPr lang="en-US" altLang="zh-CN" sz="1600" b="0" i="0" dirty="0" err="1">
                <a:solidFill>
                  <a:srgbClr val="0D0D0D"/>
                </a:solidFill>
                <a:effectLst/>
                <a:latin typeface="Söhne"/>
              </a:rPr>
              <a:t>e.g</a:t>
            </a:r>
            <a:r>
              <a:rPr lang="en-US" altLang="zh-CN" sz="1500" kern="0" dirty="0"/>
              <a:t>: Visiting a friend.</a:t>
            </a:r>
            <a:endParaRPr lang="en-US" altLang="zh-CN" sz="1500" b="1" kern="0" dirty="0"/>
          </a:p>
          <a:p>
            <a:pPr indent="-228600">
              <a:buFont typeface="Arial" panose="020B0604020202020204" pitchFamily="34" charset="0"/>
              <a:buChar char="•"/>
            </a:pPr>
            <a:r>
              <a:rPr lang="en-US" altLang="zh-CN" sz="1500" b="1" kern="0" dirty="0"/>
              <a:t>4 Navigation tasks of each scenario:</a:t>
            </a:r>
          </a:p>
          <a:p>
            <a:pPr indent="-228600">
              <a:buFont typeface="Arial" panose="020B0604020202020204" pitchFamily="34" charset="0"/>
              <a:buChar char="•"/>
            </a:pPr>
            <a:r>
              <a:rPr lang="en-US" altLang="zh-CN" sz="1600" b="0" i="0" dirty="0" err="1">
                <a:solidFill>
                  <a:srgbClr val="0D0D0D"/>
                </a:solidFill>
                <a:effectLst/>
                <a:latin typeface="Söhne"/>
              </a:rPr>
              <a:t>e.g</a:t>
            </a:r>
            <a:r>
              <a:rPr lang="en-US" altLang="zh-CN" sz="1500" kern="0" dirty="0"/>
              <a:t>: participants were asked to go to a supermarket as their friend asked them to buy Suga.</a:t>
            </a:r>
            <a:endParaRPr lang="en-US" altLang="zh-CN" sz="1500" b="1" kern="0" dirty="0"/>
          </a:p>
          <a:p>
            <a:pPr indent="-228600">
              <a:buFont typeface="Arial" panose="020B0604020202020204" pitchFamily="34" charset="0"/>
              <a:buChar char="•"/>
            </a:pPr>
            <a:r>
              <a:rPr lang="en-US" altLang="zh-CN" sz="1500" b="1" kern="0" dirty="0"/>
              <a:t>Freedom:</a:t>
            </a:r>
          </a:p>
          <a:p>
            <a:pPr indent="-228600">
              <a:buFont typeface="Arial" panose="020B0604020202020204" pitchFamily="34" charset="0"/>
              <a:buChar char="•"/>
            </a:pPr>
            <a:r>
              <a:rPr lang="en-US" altLang="zh-CN" sz="1500" kern="0" dirty="0"/>
              <a:t>Free to choose to which specific POI they wished to go.</a:t>
            </a:r>
            <a:endParaRPr lang="en-US" altLang="zh-CN" sz="1500" b="1" kern="0" dirty="0"/>
          </a:p>
          <a:p>
            <a:pPr indent="-228600">
              <a:buFont typeface="Arial" panose="020B0604020202020204" pitchFamily="34" charset="0"/>
              <a:buChar char="•"/>
            </a:pPr>
            <a:r>
              <a:rPr lang="en-US" altLang="zh-CN" sz="1500" b="1" kern="0" dirty="0"/>
              <a:t>Time restriction:</a:t>
            </a:r>
          </a:p>
          <a:p>
            <a:pPr indent="-228600">
              <a:buFont typeface="Arial" panose="020B0604020202020204" pitchFamily="34" charset="0"/>
              <a:buChar char="•"/>
            </a:pPr>
            <a:r>
              <a:rPr lang="en-US" altLang="zh-CN" sz="1500" kern="0" dirty="0"/>
              <a:t>As efficient as possible (Navigation aim)</a:t>
            </a:r>
            <a:endParaRPr lang="en-US" altLang="zh-CN" sz="1500" b="1" kern="0" dirty="0"/>
          </a:p>
          <a:p>
            <a:pPr marL="113400" indent="0">
              <a:buNone/>
            </a:pPr>
            <a:endParaRPr lang="en-US" altLang="zh-CN" sz="1500" b="1" kern="0" dirty="0"/>
          </a:p>
          <a:p>
            <a:pPr indent="-228600">
              <a:buFont typeface="Arial" panose="020B0604020202020204" pitchFamily="34" charset="0"/>
              <a:buChar char="•"/>
            </a:pPr>
            <a:endParaRPr lang="en-US" altLang="zh-CN" sz="1500" kern="0" dirty="0"/>
          </a:p>
        </p:txBody>
      </p:sp>
      <p:sp>
        <p:nvSpPr>
          <p:cNvPr id="6" name="标题 1">
            <a:extLst>
              <a:ext uri="{FF2B5EF4-FFF2-40B4-BE49-F238E27FC236}">
                <a16:creationId xmlns:a16="http://schemas.microsoft.com/office/drawing/2014/main" id="{BD77ED91-9AC7-A26E-3912-77C2B8BA7094}"/>
              </a:ext>
            </a:extLst>
          </p:cNvPr>
          <p:cNvSpPr txBox="1">
            <a:spLocks/>
          </p:cNvSpPr>
          <p:nvPr/>
        </p:nvSpPr>
        <p:spPr>
          <a:xfrm>
            <a:off x="512744" y="909829"/>
            <a:ext cx="3229864" cy="1783080"/>
          </a:xfrm>
          <a:prstGeom prst="rect">
            <a:avLst/>
          </a:prstGeom>
        </p:spPr>
        <p:txBody>
          <a:bodyPr lIns="109728" tIns="109728" rIns="109728" bIns="91440" anchor="b">
            <a:normAutofit/>
          </a:bodyPr>
          <a:lstStyle>
            <a:defPPr>
              <a:defRPr lang="en-US"/>
            </a:defPPr>
            <a:lvl1pPr marR="0" lvl="0" indent="0" fontAlgn="auto">
              <a:lnSpc>
                <a:spcPct val="100000"/>
              </a:lnSpc>
              <a:spcBef>
                <a:spcPct val="0"/>
              </a:spcBef>
              <a:spcAft>
                <a:spcPts val="0"/>
              </a:spcAft>
              <a:buClrTx/>
              <a:buSzTx/>
              <a:buFontTx/>
              <a:buNone/>
              <a:tabLst/>
              <a:defRPr kumimoji="0" sz="3200" b="0" i="0" u="none" strike="noStrike" cap="none" spc="200" normalizeH="0" baseline="0">
                <a:ln>
                  <a:noFill/>
                </a:ln>
                <a:solidFill>
                  <a:srgbClr val="000000"/>
                </a:solidFill>
                <a:effectLst/>
                <a:uLnTx/>
                <a:uFillTx/>
                <a:ea typeface="+mj-ea"/>
                <a:cs typeface="+mj-cs"/>
              </a:defRPr>
            </a:lvl1pPr>
          </a:lstStyle>
          <a:p>
            <a:r>
              <a:rPr lang="en-US" altLang="zh-CN" dirty="0"/>
              <a:t>Experiment Procedure:</a:t>
            </a:r>
            <a:br>
              <a:rPr lang="en-US" altLang="zh-CN" dirty="0"/>
            </a:br>
            <a:r>
              <a:rPr lang="en-US" altLang="zh-CN" dirty="0"/>
              <a:t> </a:t>
            </a:r>
          </a:p>
        </p:txBody>
      </p:sp>
      <p:pic>
        <p:nvPicPr>
          <p:cNvPr id="7" name="图片 6">
            <a:extLst>
              <a:ext uri="{FF2B5EF4-FFF2-40B4-BE49-F238E27FC236}">
                <a16:creationId xmlns:a16="http://schemas.microsoft.com/office/drawing/2014/main" id="{5C4EAE06-A8A2-CD04-B042-20EF2EF62E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744" y="2139689"/>
            <a:ext cx="3820058" cy="333422"/>
          </a:xfrm>
          <a:prstGeom prst="rect">
            <a:avLst/>
          </a:prstGeom>
        </p:spPr>
      </p:pic>
      <p:graphicFrame>
        <p:nvGraphicFramePr>
          <p:cNvPr id="9" name="副标题 2">
            <a:extLst>
              <a:ext uri="{FF2B5EF4-FFF2-40B4-BE49-F238E27FC236}">
                <a16:creationId xmlns:a16="http://schemas.microsoft.com/office/drawing/2014/main" id="{495FDE49-D38A-1EC3-2DDE-181160B1D00B}"/>
              </a:ext>
            </a:extLst>
          </p:cNvPr>
          <p:cNvGraphicFramePr/>
          <p:nvPr>
            <p:extLst>
              <p:ext uri="{D42A27DB-BD31-4B8C-83A1-F6EECF244321}">
                <p14:modId xmlns:p14="http://schemas.microsoft.com/office/powerpoint/2010/main" val="1569009073"/>
              </p:ext>
            </p:extLst>
          </p:nvPr>
        </p:nvGraphicFramePr>
        <p:xfrm>
          <a:off x="5468874" y="2306400"/>
          <a:ext cx="6894576" cy="34838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日期占位符 2">
            <a:extLst>
              <a:ext uri="{FF2B5EF4-FFF2-40B4-BE49-F238E27FC236}">
                <a16:creationId xmlns:a16="http://schemas.microsoft.com/office/drawing/2014/main" id="{B19D314A-38F4-1822-3EFD-B9347F0E935B}"/>
              </a:ext>
            </a:extLst>
          </p:cNvPr>
          <p:cNvSpPr>
            <a:spLocks noGrp="1"/>
          </p:cNvSpPr>
          <p:nvPr>
            <p:ph type="dt" sz="half" idx="14"/>
          </p:nvPr>
        </p:nvSpPr>
        <p:spPr/>
        <p:txBody>
          <a:bodyPr/>
          <a:lstStyle/>
          <a:p>
            <a:fld id="{8C67D3A3-2020-48F0-91E5-E6005F0815F3}" type="datetime1">
              <a:rPr lang="en-US" altLang="zh-CN" smtClean="0"/>
              <a:t>4/8/2024</a:t>
            </a:fld>
            <a:endParaRPr lang="en-US"/>
          </a:p>
        </p:txBody>
      </p:sp>
      <p:sp>
        <p:nvSpPr>
          <p:cNvPr id="8" name="灯片编号占位符 7">
            <a:extLst>
              <a:ext uri="{FF2B5EF4-FFF2-40B4-BE49-F238E27FC236}">
                <a16:creationId xmlns:a16="http://schemas.microsoft.com/office/drawing/2014/main" id="{50206F73-5779-01CD-707B-1BEC250EF4D6}"/>
              </a:ext>
            </a:extLst>
          </p:cNvPr>
          <p:cNvSpPr>
            <a:spLocks noGrp="1"/>
          </p:cNvSpPr>
          <p:nvPr>
            <p:ph type="sldNum" sz="quarter" idx="16"/>
          </p:nvPr>
        </p:nvSpPr>
        <p:spPr/>
        <p:txBody>
          <a:bodyPr/>
          <a:lstStyle/>
          <a:p>
            <a:r>
              <a:rPr lang="en-US"/>
              <a:t>Page </a:t>
            </a:r>
            <a:fld id="{9D46F3A4-F478-9440-BC8E-B732027F4C86}" type="slidenum">
              <a:rPr lang="en-US" smtClean="0"/>
              <a:pPr/>
              <a:t>4</a:t>
            </a:fld>
            <a:endParaRPr lang="en-US"/>
          </a:p>
        </p:txBody>
      </p:sp>
    </p:spTree>
    <p:extLst>
      <p:ext uri="{BB962C8B-B14F-4D97-AF65-F5344CB8AC3E}">
        <p14:creationId xmlns:p14="http://schemas.microsoft.com/office/powerpoint/2010/main" val="1304553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E558C27-9035-8C20-6024-DDD39B14C321}"/>
              </a:ext>
            </a:extLst>
          </p:cNvPr>
          <p:cNvSpPr txBox="1"/>
          <p:nvPr/>
        </p:nvSpPr>
        <p:spPr>
          <a:xfrm>
            <a:off x="889481" y="2965893"/>
            <a:ext cx="6321325" cy="400110"/>
          </a:xfrm>
          <a:prstGeom prst="rect">
            <a:avLst/>
          </a:prstGeom>
          <a:noFill/>
        </p:spPr>
        <p:txBody>
          <a:bodyPr wrap="square" rtlCol="0">
            <a:spAutoFit/>
          </a:bodyPr>
          <a:lstStyle/>
          <a:p>
            <a:r>
              <a:rPr lang="en-US" altLang="zh-CN" sz="2000" dirty="0"/>
              <a:t>Finding: Map Interactions in navigation</a:t>
            </a:r>
            <a:endParaRPr lang="zh-CN" altLang="en-US" sz="2000" dirty="0"/>
          </a:p>
        </p:txBody>
      </p:sp>
      <p:sp>
        <p:nvSpPr>
          <p:cNvPr id="2" name="文本框 1">
            <a:extLst>
              <a:ext uri="{FF2B5EF4-FFF2-40B4-BE49-F238E27FC236}">
                <a16:creationId xmlns:a16="http://schemas.microsoft.com/office/drawing/2014/main" id="{DE9FB41D-1855-A560-28F9-298CD74EFC73}"/>
              </a:ext>
            </a:extLst>
          </p:cNvPr>
          <p:cNvSpPr txBox="1"/>
          <p:nvPr/>
        </p:nvSpPr>
        <p:spPr>
          <a:xfrm>
            <a:off x="886689" y="981727"/>
            <a:ext cx="6326910" cy="400110"/>
          </a:xfrm>
          <a:prstGeom prst="rect">
            <a:avLst/>
          </a:prstGeom>
          <a:noFill/>
        </p:spPr>
        <p:txBody>
          <a:bodyPr wrap="square" rtlCol="0">
            <a:spAutoFit/>
          </a:bodyPr>
          <a:lstStyle/>
          <a:p>
            <a:r>
              <a:rPr lang="en-US" altLang="zh-CN" sz="2000" dirty="0"/>
              <a:t>Definition: </a:t>
            </a:r>
            <a:r>
              <a:rPr lang="en-US" altLang="zh-CN" dirty="0"/>
              <a:t>Planning</a:t>
            </a:r>
            <a:r>
              <a:rPr lang="en-US" altLang="zh-CN" sz="2000" dirty="0"/>
              <a:t> and Navigating phase</a:t>
            </a:r>
            <a:endParaRPr lang="zh-CN" altLang="en-US" sz="2000" dirty="0"/>
          </a:p>
        </p:txBody>
      </p:sp>
      <p:grpSp>
        <p:nvGrpSpPr>
          <p:cNvPr id="20" name="组合 19">
            <a:extLst>
              <a:ext uri="{FF2B5EF4-FFF2-40B4-BE49-F238E27FC236}">
                <a16:creationId xmlns:a16="http://schemas.microsoft.com/office/drawing/2014/main" id="{800336F3-446E-9CCF-7934-572313F536CF}"/>
              </a:ext>
            </a:extLst>
          </p:cNvPr>
          <p:cNvGrpSpPr/>
          <p:nvPr/>
        </p:nvGrpSpPr>
        <p:grpSpPr>
          <a:xfrm>
            <a:off x="886689" y="1503768"/>
            <a:ext cx="4645397" cy="1118072"/>
            <a:chOff x="1250578" y="1299395"/>
            <a:chExt cx="6900512" cy="1660842"/>
          </a:xfrm>
        </p:grpSpPr>
        <p:sp>
          <p:nvSpPr>
            <p:cNvPr id="15" name="矩形: 圆角 14">
              <a:extLst>
                <a:ext uri="{FF2B5EF4-FFF2-40B4-BE49-F238E27FC236}">
                  <a16:creationId xmlns:a16="http://schemas.microsoft.com/office/drawing/2014/main" id="{A5E5DC86-00BA-FE1B-F322-D0C83042E249}"/>
                </a:ext>
              </a:extLst>
            </p:cNvPr>
            <p:cNvSpPr/>
            <p:nvPr/>
          </p:nvSpPr>
          <p:spPr>
            <a:xfrm>
              <a:off x="1250578" y="1299395"/>
              <a:ext cx="6900512" cy="166084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矩形 15" descr="清单">
              <a:extLst>
                <a:ext uri="{FF2B5EF4-FFF2-40B4-BE49-F238E27FC236}">
                  <a16:creationId xmlns:a16="http://schemas.microsoft.com/office/drawing/2014/main" id="{84B5BCD8-A5D0-9EA8-81E3-48E77E6C25E6}"/>
                </a:ext>
              </a:extLst>
            </p:cNvPr>
            <p:cNvSpPr/>
            <p:nvPr/>
          </p:nvSpPr>
          <p:spPr>
            <a:xfrm>
              <a:off x="1752982" y="1673085"/>
              <a:ext cx="913463" cy="91346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7" name="组合 16">
              <a:extLst>
                <a:ext uri="{FF2B5EF4-FFF2-40B4-BE49-F238E27FC236}">
                  <a16:creationId xmlns:a16="http://schemas.microsoft.com/office/drawing/2014/main" id="{1ECF8D24-A655-A01D-D255-0BFF56337D8C}"/>
                </a:ext>
              </a:extLst>
            </p:cNvPr>
            <p:cNvGrpSpPr/>
            <p:nvPr/>
          </p:nvGrpSpPr>
          <p:grpSpPr>
            <a:xfrm>
              <a:off x="3168850" y="1299395"/>
              <a:ext cx="4982239" cy="1660842"/>
              <a:chOff x="1918272" y="899622"/>
              <a:chExt cx="4982239" cy="1660842"/>
            </a:xfrm>
          </p:grpSpPr>
          <p:sp>
            <p:nvSpPr>
              <p:cNvPr id="18" name="矩形 17">
                <a:extLst>
                  <a:ext uri="{FF2B5EF4-FFF2-40B4-BE49-F238E27FC236}">
                    <a16:creationId xmlns:a16="http://schemas.microsoft.com/office/drawing/2014/main" id="{3314E2D1-4A76-E5AF-3E06-4ABD368E7319}"/>
                  </a:ext>
                </a:extLst>
              </p:cNvPr>
              <p:cNvSpPr/>
              <p:nvPr/>
            </p:nvSpPr>
            <p:spPr>
              <a:xfrm>
                <a:off x="1918272" y="899622"/>
                <a:ext cx="4982239" cy="16608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文本框 18">
                <a:extLst>
                  <a:ext uri="{FF2B5EF4-FFF2-40B4-BE49-F238E27FC236}">
                    <a16:creationId xmlns:a16="http://schemas.microsoft.com/office/drawing/2014/main" id="{8ED5D5B6-C2CF-1279-EB1E-C53F8B884DD9}"/>
                  </a:ext>
                </a:extLst>
              </p:cNvPr>
              <p:cNvSpPr txBox="1"/>
              <p:nvPr/>
            </p:nvSpPr>
            <p:spPr>
              <a:xfrm>
                <a:off x="1918272" y="899622"/>
                <a:ext cx="4982239" cy="166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5772" tIns="175772" rIns="175772" bIns="175772" numCol="1" spcCol="1270" anchor="ctr" anchorCtr="0">
                <a:noAutofit/>
              </a:bodyPr>
              <a:lstStyle/>
              <a:p>
                <a:pPr marL="0" lvl="0" indent="0" algn="l" defTabSz="977900">
                  <a:lnSpc>
                    <a:spcPct val="90000"/>
                  </a:lnSpc>
                  <a:spcBef>
                    <a:spcPct val="0"/>
                  </a:spcBef>
                  <a:spcAft>
                    <a:spcPct val="35000"/>
                  </a:spcAft>
                  <a:buNone/>
                </a:pPr>
                <a:r>
                  <a:rPr lang="en-US" kern="1200" dirty="0"/>
                  <a:t>Planning: From </a:t>
                </a:r>
                <a:r>
                  <a:rPr lang="en-US" kern="1200" dirty="0" err="1"/>
                  <a:t>taskAccept</a:t>
                </a:r>
                <a:r>
                  <a:rPr lang="en-US" kern="1200" dirty="0"/>
                  <a:t> to </a:t>
                </a:r>
                <a:r>
                  <a:rPr lang="en-US" kern="1200" dirty="0" err="1"/>
                  <a:t>setNavigationTarget</a:t>
                </a:r>
                <a:endParaRPr lang="en-US" kern="1200" dirty="0"/>
              </a:p>
            </p:txBody>
          </p:sp>
        </p:grpSp>
      </p:grpSp>
      <p:grpSp>
        <p:nvGrpSpPr>
          <p:cNvPr id="26" name="组合 25">
            <a:extLst>
              <a:ext uri="{FF2B5EF4-FFF2-40B4-BE49-F238E27FC236}">
                <a16:creationId xmlns:a16="http://schemas.microsoft.com/office/drawing/2014/main" id="{C72DDEA2-4A4C-5E22-0EA4-431EC46C3459}"/>
              </a:ext>
            </a:extLst>
          </p:cNvPr>
          <p:cNvGrpSpPr/>
          <p:nvPr/>
        </p:nvGrpSpPr>
        <p:grpSpPr>
          <a:xfrm>
            <a:off x="6254859" y="1498291"/>
            <a:ext cx="4645396" cy="1118072"/>
            <a:chOff x="5814208" y="1491721"/>
            <a:chExt cx="6900512" cy="1660842"/>
          </a:xfrm>
        </p:grpSpPr>
        <p:sp>
          <p:nvSpPr>
            <p:cNvPr id="21" name="矩形: 圆角 20">
              <a:extLst>
                <a:ext uri="{FF2B5EF4-FFF2-40B4-BE49-F238E27FC236}">
                  <a16:creationId xmlns:a16="http://schemas.microsoft.com/office/drawing/2014/main" id="{860E0D44-D7C6-2726-F859-7350FADFEC90}"/>
                </a:ext>
              </a:extLst>
            </p:cNvPr>
            <p:cNvSpPr/>
            <p:nvPr/>
          </p:nvSpPr>
          <p:spPr>
            <a:xfrm>
              <a:off x="5814208" y="1491721"/>
              <a:ext cx="6900512" cy="166084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矩形 21" descr="Map compass">
              <a:extLst>
                <a:ext uri="{FF2B5EF4-FFF2-40B4-BE49-F238E27FC236}">
                  <a16:creationId xmlns:a16="http://schemas.microsoft.com/office/drawing/2014/main" id="{86B67359-2835-F9B2-ADDD-076C1C284560}"/>
                </a:ext>
              </a:extLst>
            </p:cNvPr>
            <p:cNvSpPr/>
            <p:nvPr/>
          </p:nvSpPr>
          <p:spPr>
            <a:xfrm>
              <a:off x="6316612" y="1865411"/>
              <a:ext cx="913463" cy="9134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23" name="组合 22">
              <a:extLst>
                <a:ext uri="{FF2B5EF4-FFF2-40B4-BE49-F238E27FC236}">
                  <a16:creationId xmlns:a16="http://schemas.microsoft.com/office/drawing/2014/main" id="{3712E234-25D6-B610-0954-5B60CF875147}"/>
                </a:ext>
              </a:extLst>
            </p:cNvPr>
            <p:cNvGrpSpPr/>
            <p:nvPr/>
          </p:nvGrpSpPr>
          <p:grpSpPr>
            <a:xfrm>
              <a:off x="7732480" y="1491721"/>
              <a:ext cx="4982239" cy="1660842"/>
              <a:chOff x="1918272" y="2975675"/>
              <a:chExt cx="4982239" cy="1660842"/>
            </a:xfrm>
          </p:grpSpPr>
          <p:sp>
            <p:nvSpPr>
              <p:cNvPr id="24" name="矩形 23">
                <a:extLst>
                  <a:ext uri="{FF2B5EF4-FFF2-40B4-BE49-F238E27FC236}">
                    <a16:creationId xmlns:a16="http://schemas.microsoft.com/office/drawing/2014/main" id="{BC10DAB4-071B-E666-0FB3-FFB55976EA62}"/>
                  </a:ext>
                </a:extLst>
              </p:cNvPr>
              <p:cNvSpPr/>
              <p:nvPr/>
            </p:nvSpPr>
            <p:spPr>
              <a:xfrm>
                <a:off x="1918272" y="2975675"/>
                <a:ext cx="4982239" cy="16608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文本框 24">
                <a:extLst>
                  <a:ext uri="{FF2B5EF4-FFF2-40B4-BE49-F238E27FC236}">
                    <a16:creationId xmlns:a16="http://schemas.microsoft.com/office/drawing/2014/main" id="{19A10904-8D41-09AD-E5EB-4C03355EDB13}"/>
                  </a:ext>
                </a:extLst>
              </p:cNvPr>
              <p:cNvSpPr txBox="1"/>
              <p:nvPr/>
            </p:nvSpPr>
            <p:spPr>
              <a:xfrm>
                <a:off x="1918273" y="2975675"/>
                <a:ext cx="4656668" cy="166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5772" tIns="175772" rIns="175772" bIns="175772" numCol="1" spcCol="1270" anchor="ctr" anchorCtr="0">
                <a:noAutofit/>
              </a:bodyPr>
              <a:lstStyle/>
              <a:p>
                <a:pPr marL="0" lvl="0" indent="0" algn="l" defTabSz="977900">
                  <a:lnSpc>
                    <a:spcPct val="90000"/>
                  </a:lnSpc>
                  <a:spcBef>
                    <a:spcPct val="0"/>
                  </a:spcBef>
                  <a:spcAft>
                    <a:spcPct val="35000"/>
                  </a:spcAft>
                  <a:buNone/>
                </a:pPr>
                <a:r>
                  <a:rPr lang="en-US" dirty="0"/>
                  <a:t>Navigating: From </a:t>
                </a:r>
                <a:r>
                  <a:rPr lang="en-US" dirty="0" err="1"/>
                  <a:t>setNavigationTarget</a:t>
                </a:r>
                <a:r>
                  <a:rPr lang="en-US" dirty="0"/>
                  <a:t> to </a:t>
                </a:r>
                <a:r>
                  <a:rPr lang="en-US" dirty="0" err="1"/>
                  <a:t>checkedIn</a:t>
                </a:r>
                <a:r>
                  <a:rPr lang="en-US" dirty="0"/>
                  <a:t>(finish task)</a:t>
                </a:r>
              </a:p>
            </p:txBody>
          </p:sp>
        </p:grpSp>
      </p:grpSp>
      <p:graphicFrame>
        <p:nvGraphicFramePr>
          <p:cNvPr id="27" name="内容占位符 2">
            <a:extLst>
              <a:ext uri="{FF2B5EF4-FFF2-40B4-BE49-F238E27FC236}">
                <a16:creationId xmlns:a16="http://schemas.microsoft.com/office/drawing/2014/main" id="{1AAD76FA-C510-BCA3-0602-E93A403FAE99}"/>
              </a:ext>
            </a:extLst>
          </p:cNvPr>
          <p:cNvGraphicFramePr>
            <a:graphicFrameLocks/>
          </p:cNvGraphicFramePr>
          <p:nvPr>
            <p:extLst>
              <p:ext uri="{D42A27DB-BD31-4B8C-83A1-F6EECF244321}">
                <p14:modId xmlns:p14="http://schemas.microsoft.com/office/powerpoint/2010/main" val="2178256101"/>
              </p:ext>
            </p:extLst>
          </p:nvPr>
        </p:nvGraphicFramePr>
        <p:xfrm>
          <a:off x="7255498" y="0"/>
          <a:ext cx="5491504" cy="5347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0" name="文本框 29">
            <a:extLst>
              <a:ext uri="{FF2B5EF4-FFF2-40B4-BE49-F238E27FC236}">
                <a16:creationId xmlns:a16="http://schemas.microsoft.com/office/drawing/2014/main" id="{51BD6A6E-BFEA-E22A-F3F4-74F2DE473D41}"/>
              </a:ext>
            </a:extLst>
          </p:cNvPr>
          <p:cNvSpPr txBox="1"/>
          <p:nvPr/>
        </p:nvSpPr>
        <p:spPr>
          <a:xfrm>
            <a:off x="6407259" y="2935084"/>
            <a:ext cx="6321325" cy="400110"/>
          </a:xfrm>
          <a:prstGeom prst="rect">
            <a:avLst/>
          </a:prstGeom>
          <a:noFill/>
        </p:spPr>
        <p:txBody>
          <a:bodyPr wrap="square" rtlCol="0">
            <a:spAutoFit/>
          </a:bodyPr>
          <a:lstStyle/>
          <a:p>
            <a:r>
              <a:rPr lang="en-US" altLang="zh-CN" sz="2000" dirty="0"/>
              <a:t>Finding: </a:t>
            </a:r>
            <a:r>
              <a:rPr lang="en-US" altLang="zh-CN" sz="2000" dirty="0" err="1"/>
              <a:t>ScreenLock</a:t>
            </a:r>
            <a:r>
              <a:rPr lang="en-US" altLang="zh-CN" sz="2000" dirty="0"/>
              <a:t> Time in navigation </a:t>
            </a:r>
            <a:endParaRPr lang="zh-CN" altLang="en-US" sz="2000" dirty="0"/>
          </a:p>
        </p:txBody>
      </p:sp>
      <p:sp>
        <p:nvSpPr>
          <p:cNvPr id="47" name="矩形 46" descr="智能手机 纯色填充">
            <a:extLst>
              <a:ext uri="{FF2B5EF4-FFF2-40B4-BE49-F238E27FC236}">
                <a16:creationId xmlns:a16="http://schemas.microsoft.com/office/drawing/2014/main" id="{A35BB3D8-BB83-2453-BCFA-B41BAD2961A3}"/>
              </a:ext>
            </a:extLst>
          </p:cNvPr>
          <p:cNvSpPr/>
          <p:nvPr/>
        </p:nvSpPr>
        <p:spPr>
          <a:xfrm>
            <a:off x="1299378" y="3556114"/>
            <a:ext cx="688183" cy="688183"/>
          </a:xfrm>
          <a:prstGeom prst="rect">
            <a:avLst/>
          </a:prstGeom>
          <a:blipFill>
            <a:blip r:embed="rId12">
              <a:extLs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任意多边形: 形状 47">
            <a:extLst>
              <a:ext uri="{FF2B5EF4-FFF2-40B4-BE49-F238E27FC236}">
                <a16:creationId xmlns:a16="http://schemas.microsoft.com/office/drawing/2014/main" id="{0EB456F8-96E6-B9D2-0E3D-A81EC60637B8}"/>
              </a:ext>
            </a:extLst>
          </p:cNvPr>
          <p:cNvSpPr/>
          <p:nvPr/>
        </p:nvSpPr>
        <p:spPr>
          <a:xfrm>
            <a:off x="986399" y="4411673"/>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622300">
              <a:spcBef>
                <a:spcPct val="0"/>
              </a:spcBef>
              <a:spcAft>
                <a:spcPct val="35000"/>
              </a:spcAft>
            </a:pPr>
            <a:r>
              <a:rPr lang="en-US" sz="1400" b="1" dirty="0"/>
              <a:t>Pan</a:t>
            </a:r>
            <a:r>
              <a:rPr lang="en-US" altLang="zh-CN" sz="1400" b="1" dirty="0"/>
              <a:t>ning</a:t>
            </a:r>
            <a:r>
              <a:rPr lang="en-US" sz="1400" b="1" dirty="0"/>
              <a:t> 45%   </a:t>
            </a:r>
          </a:p>
        </p:txBody>
      </p:sp>
      <p:sp>
        <p:nvSpPr>
          <p:cNvPr id="49" name="矩形 48" descr="Zoom In">
            <a:extLst>
              <a:ext uri="{FF2B5EF4-FFF2-40B4-BE49-F238E27FC236}">
                <a16:creationId xmlns:a16="http://schemas.microsoft.com/office/drawing/2014/main" id="{D63745FA-D141-184B-E0B3-4C0C11ED4A43}"/>
              </a:ext>
            </a:extLst>
          </p:cNvPr>
          <p:cNvSpPr/>
          <p:nvPr/>
        </p:nvSpPr>
        <p:spPr>
          <a:xfrm>
            <a:off x="4382594" y="3527425"/>
            <a:ext cx="713494" cy="68724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0" name="任意多边形: 形状 49">
            <a:extLst>
              <a:ext uri="{FF2B5EF4-FFF2-40B4-BE49-F238E27FC236}">
                <a16:creationId xmlns:a16="http://schemas.microsoft.com/office/drawing/2014/main" id="{BF77C6FE-93B4-0C1A-DFE5-E988C9CBF46E}"/>
              </a:ext>
            </a:extLst>
          </p:cNvPr>
          <p:cNvSpPr/>
          <p:nvPr/>
        </p:nvSpPr>
        <p:spPr>
          <a:xfrm>
            <a:off x="3974693" y="4424702"/>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Zoom 10%</a:t>
            </a:r>
            <a:endParaRPr lang="en-US" sz="1400" kern="1200" dirty="0"/>
          </a:p>
        </p:txBody>
      </p:sp>
      <p:sp>
        <p:nvSpPr>
          <p:cNvPr id="51" name="矩形 50" descr="Heart Lock">
            <a:extLst>
              <a:ext uri="{FF2B5EF4-FFF2-40B4-BE49-F238E27FC236}">
                <a16:creationId xmlns:a16="http://schemas.microsoft.com/office/drawing/2014/main" id="{065B8DA8-FD62-73DE-9AB6-01CD3364C7C4}"/>
              </a:ext>
            </a:extLst>
          </p:cNvPr>
          <p:cNvSpPr/>
          <p:nvPr/>
        </p:nvSpPr>
        <p:spPr>
          <a:xfrm>
            <a:off x="2894049" y="3544746"/>
            <a:ext cx="688183" cy="688183"/>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2" name="任意多边形: 形状 51">
            <a:extLst>
              <a:ext uri="{FF2B5EF4-FFF2-40B4-BE49-F238E27FC236}">
                <a16:creationId xmlns:a16="http://schemas.microsoft.com/office/drawing/2014/main" id="{5F817A3E-352F-9E3A-6C7F-CCCF81A033A4}"/>
              </a:ext>
            </a:extLst>
          </p:cNvPr>
          <p:cNvSpPr/>
          <p:nvPr/>
        </p:nvSpPr>
        <p:spPr>
          <a:xfrm>
            <a:off x="2591913" y="4409305"/>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Unlock 20%</a:t>
            </a:r>
            <a:endParaRPr lang="en-US" sz="1400" kern="1200" dirty="0"/>
          </a:p>
        </p:txBody>
      </p:sp>
      <p:sp>
        <p:nvSpPr>
          <p:cNvPr id="53" name="矩形 52" descr="Refresh">
            <a:extLst>
              <a:ext uri="{FF2B5EF4-FFF2-40B4-BE49-F238E27FC236}">
                <a16:creationId xmlns:a16="http://schemas.microsoft.com/office/drawing/2014/main" id="{BEE83A58-4EED-D1A1-1692-FABE173749FF}"/>
              </a:ext>
            </a:extLst>
          </p:cNvPr>
          <p:cNvSpPr/>
          <p:nvPr/>
        </p:nvSpPr>
        <p:spPr>
          <a:xfrm>
            <a:off x="1299377" y="4846675"/>
            <a:ext cx="688183" cy="688183"/>
          </a:xfrm>
          <a:prstGeom prst="rect">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4" name="任意多边形: 形状 53">
            <a:extLst>
              <a:ext uri="{FF2B5EF4-FFF2-40B4-BE49-F238E27FC236}">
                <a16:creationId xmlns:a16="http://schemas.microsoft.com/office/drawing/2014/main" id="{5F6A9657-93D9-768D-9B0A-43AC5E2EB614}"/>
              </a:ext>
            </a:extLst>
          </p:cNvPr>
          <p:cNvSpPr/>
          <p:nvPr/>
        </p:nvSpPr>
        <p:spPr>
          <a:xfrm>
            <a:off x="878724" y="5737067"/>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Rotate 5%</a:t>
            </a:r>
            <a:endParaRPr lang="en-US" sz="1400" kern="1200" dirty="0"/>
          </a:p>
        </p:txBody>
      </p:sp>
      <p:sp>
        <p:nvSpPr>
          <p:cNvPr id="55" name="矩形 54" descr="字幕">
            <a:extLst>
              <a:ext uri="{FF2B5EF4-FFF2-40B4-BE49-F238E27FC236}">
                <a16:creationId xmlns:a16="http://schemas.microsoft.com/office/drawing/2014/main" id="{68FEF3F3-02CB-B571-CCE4-E74ABC7D4F0E}"/>
              </a:ext>
            </a:extLst>
          </p:cNvPr>
          <p:cNvSpPr/>
          <p:nvPr/>
        </p:nvSpPr>
        <p:spPr>
          <a:xfrm>
            <a:off x="2855147" y="4846674"/>
            <a:ext cx="688183" cy="688183"/>
          </a:xfrm>
          <a:prstGeom prst="rect">
            <a:avLst/>
          </a:prstGeom>
          <a: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任意多边形: 形状 55">
            <a:extLst>
              <a:ext uri="{FF2B5EF4-FFF2-40B4-BE49-F238E27FC236}">
                <a16:creationId xmlns:a16="http://schemas.microsoft.com/office/drawing/2014/main" id="{2A817D63-DA56-94A1-B0E8-86D4B2C3C4C0}"/>
              </a:ext>
            </a:extLst>
          </p:cNvPr>
          <p:cNvSpPr/>
          <p:nvPr/>
        </p:nvSpPr>
        <p:spPr>
          <a:xfrm>
            <a:off x="2473493" y="5737067"/>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Show last message 3%</a:t>
            </a:r>
            <a:endParaRPr lang="en-US" sz="1400" kern="1200" dirty="0"/>
          </a:p>
        </p:txBody>
      </p:sp>
      <p:sp>
        <p:nvSpPr>
          <p:cNvPr id="58" name="任意多边形: 形状 57">
            <a:extLst>
              <a:ext uri="{FF2B5EF4-FFF2-40B4-BE49-F238E27FC236}">
                <a16:creationId xmlns:a16="http://schemas.microsoft.com/office/drawing/2014/main" id="{F6C92962-C695-1A49-F179-EB956166B794}"/>
              </a:ext>
            </a:extLst>
          </p:cNvPr>
          <p:cNvSpPr/>
          <p:nvPr/>
        </p:nvSpPr>
        <p:spPr>
          <a:xfrm>
            <a:off x="4002789" y="585521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Others 17%</a:t>
            </a:r>
            <a:endParaRPr lang="en-US" sz="1400" kern="1200" dirty="0"/>
          </a:p>
        </p:txBody>
      </p:sp>
      <p:sp>
        <p:nvSpPr>
          <p:cNvPr id="59" name="矩形 58" descr="杂项 纯色填充">
            <a:extLst>
              <a:ext uri="{FF2B5EF4-FFF2-40B4-BE49-F238E27FC236}">
                <a16:creationId xmlns:a16="http://schemas.microsoft.com/office/drawing/2014/main" id="{BAAA85C7-DD01-1FA1-43A7-8EB7F50B1877}"/>
              </a:ext>
            </a:extLst>
          </p:cNvPr>
          <p:cNvSpPr/>
          <p:nvPr/>
        </p:nvSpPr>
        <p:spPr>
          <a:xfrm>
            <a:off x="4384443" y="4846674"/>
            <a:ext cx="688183" cy="688183"/>
          </a:xfrm>
          <a:prstGeom prst="rect">
            <a:avLst/>
          </a:prstGeom>
          <a:blipFill>
            <a:blip r:embed="rId22">
              <a:extLst>
                <a:ext uri="{96DAC541-7B7A-43D3-8B79-37D633B846F1}">
                  <asvg:svgBlip xmlns:asvg="http://schemas.microsoft.com/office/drawing/2016/SVG/main" r:embed="rId2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64" name="图片 63" descr="图表&#10;&#10;描述已自动生成">
            <a:extLst>
              <a:ext uri="{FF2B5EF4-FFF2-40B4-BE49-F238E27FC236}">
                <a16:creationId xmlns:a16="http://schemas.microsoft.com/office/drawing/2014/main" id="{E9F824DF-0A4A-EFA0-049C-EA6BD7924FD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54859" y="3462886"/>
            <a:ext cx="3746391" cy="2970031"/>
          </a:xfrm>
          <a:prstGeom prst="rect">
            <a:avLst/>
          </a:prstGeom>
        </p:spPr>
      </p:pic>
      <p:pic>
        <p:nvPicPr>
          <p:cNvPr id="65" name="图片 64">
            <a:extLst>
              <a:ext uri="{FF2B5EF4-FFF2-40B4-BE49-F238E27FC236}">
                <a16:creationId xmlns:a16="http://schemas.microsoft.com/office/drawing/2014/main" id="{3DF3DCB1-8C7B-AAD0-CE0F-F274702851F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45815" y="2664568"/>
            <a:ext cx="11418511" cy="333422"/>
          </a:xfrm>
          <a:prstGeom prst="rect">
            <a:avLst/>
          </a:prstGeom>
        </p:spPr>
      </p:pic>
      <p:sp>
        <p:nvSpPr>
          <p:cNvPr id="66" name="文本框 65">
            <a:extLst>
              <a:ext uri="{FF2B5EF4-FFF2-40B4-BE49-F238E27FC236}">
                <a16:creationId xmlns:a16="http://schemas.microsoft.com/office/drawing/2014/main" id="{48481D2A-D45F-473E-670A-8D23B099A8D8}"/>
              </a:ext>
            </a:extLst>
          </p:cNvPr>
          <p:cNvSpPr txBox="1"/>
          <p:nvPr/>
        </p:nvSpPr>
        <p:spPr>
          <a:xfrm>
            <a:off x="9583721" y="3471779"/>
            <a:ext cx="2280605" cy="1118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5772" tIns="175772" rIns="175772" bIns="175772" numCol="1" spcCol="1270" anchor="ctr" anchorCtr="0">
            <a:noAutofit/>
          </a:bodyPr>
          <a:lstStyle/>
          <a:p>
            <a:pPr marL="0" lvl="0" indent="0" algn="l" defTabSz="977900">
              <a:lnSpc>
                <a:spcPct val="90000"/>
              </a:lnSpc>
              <a:spcBef>
                <a:spcPct val="0"/>
              </a:spcBef>
              <a:spcAft>
                <a:spcPct val="35000"/>
              </a:spcAft>
              <a:buNone/>
            </a:pPr>
            <a:r>
              <a:rPr lang="en-US" altLang="zh-CN" sz="1600" dirty="0"/>
              <a:t>Approximately </a:t>
            </a:r>
            <a:r>
              <a:rPr lang="en-US" altLang="zh-CN" sz="1600" b="1" dirty="0"/>
              <a:t>47%</a:t>
            </a:r>
            <a:r>
              <a:rPr lang="en-US" altLang="zh-CN" sz="1600" dirty="0"/>
              <a:t> of the navigation time is spent in the screen lock state.</a:t>
            </a:r>
            <a:endParaRPr lang="en-US" sz="1600" dirty="0"/>
          </a:p>
        </p:txBody>
      </p:sp>
      <p:sp>
        <p:nvSpPr>
          <p:cNvPr id="3" name="日期占位符 2">
            <a:extLst>
              <a:ext uri="{FF2B5EF4-FFF2-40B4-BE49-F238E27FC236}">
                <a16:creationId xmlns:a16="http://schemas.microsoft.com/office/drawing/2014/main" id="{7D4A1837-C7A5-99A9-5E6C-C0E83772DB5A}"/>
              </a:ext>
            </a:extLst>
          </p:cNvPr>
          <p:cNvSpPr>
            <a:spLocks noGrp="1"/>
          </p:cNvSpPr>
          <p:nvPr>
            <p:ph type="dt" sz="half" idx="14"/>
          </p:nvPr>
        </p:nvSpPr>
        <p:spPr/>
        <p:txBody>
          <a:bodyPr/>
          <a:lstStyle/>
          <a:p>
            <a:fld id="{96FE2EAE-7D09-4D4A-BB48-A417AA1544DF}" type="datetime1">
              <a:rPr lang="en-US" altLang="zh-CN" smtClean="0"/>
              <a:t>4/8/2024</a:t>
            </a:fld>
            <a:endParaRPr lang="en-US"/>
          </a:p>
        </p:txBody>
      </p:sp>
      <p:sp>
        <p:nvSpPr>
          <p:cNvPr id="5" name="灯片编号占位符 4">
            <a:extLst>
              <a:ext uri="{FF2B5EF4-FFF2-40B4-BE49-F238E27FC236}">
                <a16:creationId xmlns:a16="http://schemas.microsoft.com/office/drawing/2014/main" id="{E6CCB82D-674E-D0F1-DD34-F55704AB2122}"/>
              </a:ext>
            </a:extLst>
          </p:cNvPr>
          <p:cNvSpPr>
            <a:spLocks noGrp="1"/>
          </p:cNvSpPr>
          <p:nvPr>
            <p:ph type="sldNum" sz="quarter" idx="16"/>
          </p:nvPr>
        </p:nvSpPr>
        <p:spPr/>
        <p:txBody>
          <a:bodyPr/>
          <a:lstStyle/>
          <a:p>
            <a:r>
              <a:rPr lang="en-US"/>
              <a:t>Page </a:t>
            </a:r>
            <a:fld id="{9D46F3A4-F478-9440-BC8E-B732027F4C86}" type="slidenum">
              <a:rPr lang="en-US" smtClean="0"/>
              <a:pPr/>
              <a:t>5</a:t>
            </a:fld>
            <a:endParaRPr lang="en-US"/>
          </a:p>
        </p:txBody>
      </p:sp>
    </p:spTree>
    <p:extLst>
      <p:ext uri="{BB962C8B-B14F-4D97-AF65-F5344CB8AC3E}">
        <p14:creationId xmlns:p14="http://schemas.microsoft.com/office/powerpoint/2010/main" val="87305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2">
            <a:extLst>
              <a:ext uri="{FF2B5EF4-FFF2-40B4-BE49-F238E27FC236}">
                <a16:creationId xmlns:a16="http://schemas.microsoft.com/office/drawing/2014/main" id="{CC106F70-A9F0-58BB-D333-FB1D9712CF23}"/>
              </a:ext>
            </a:extLst>
          </p:cNvPr>
          <p:cNvGraphicFramePr>
            <a:graphicFrameLocks/>
          </p:cNvGraphicFramePr>
          <p:nvPr>
            <p:extLst>
              <p:ext uri="{D42A27DB-BD31-4B8C-83A1-F6EECF244321}">
                <p14:modId xmlns:p14="http://schemas.microsoft.com/office/powerpoint/2010/main" val="1083945603"/>
              </p:ext>
            </p:extLst>
          </p:nvPr>
        </p:nvGraphicFramePr>
        <p:xfrm>
          <a:off x="7277096" y="0"/>
          <a:ext cx="5491504" cy="534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1">
            <a:extLst>
              <a:ext uri="{FF2B5EF4-FFF2-40B4-BE49-F238E27FC236}">
                <a16:creationId xmlns:a16="http://schemas.microsoft.com/office/drawing/2014/main" id="{16FC8426-BC25-ABAA-7A36-99C67F04741E}"/>
              </a:ext>
            </a:extLst>
          </p:cNvPr>
          <p:cNvSpPr txBox="1">
            <a:spLocks/>
          </p:cNvSpPr>
          <p:nvPr/>
        </p:nvSpPr>
        <p:spPr>
          <a:xfrm>
            <a:off x="754761" y="857528"/>
            <a:ext cx="4818888" cy="1481328"/>
          </a:xfrm>
          <a:prstGeom prst="rect">
            <a:avLst/>
          </a:prstGeom>
        </p:spPr>
        <p:txBody>
          <a:bodyPr lIns="109728" tIns="109728" rIns="109728" bIns="91440" anchor="b">
            <a:normAutofit/>
          </a:bodyPr>
          <a:lstStyle>
            <a:lvl1pPr algn="l" defTabSz="914400" rtl="0" eaLnBrk="1" latinLnBrk="0" hangingPunct="1">
              <a:lnSpc>
                <a:spcPct val="105000"/>
              </a:lnSpc>
              <a:spcBef>
                <a:spcPct val="0"/>
              </a:spcBef>
              <a:buNone/>
              <a:defRPr sz="4400" kern="1200" spc="200">
                <a:solidFill>
                  <a:schemeClr val="tx1"/>
                </a:solidFill>
                <a:latin typeface="+mj-lt"/>
                <a:ea typeface="+mj-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altLang="zh-CN" sz="3500" b="1" i="0" u="none" strike="noStrike" kern="1200" cap="none" spc="200" normalizeH="0" baseline="0" noProof="0" dirty="0">
                <a:ln>
                  <a:noFill/>
                </a:ln>
                <a:solidFill>
                  <a:srgbClr val="000000"/>
                </a:solidFill>
                <a:effectLst/>
                <a:uLnTx/>
                <a:uFillTx/>
                <a:latin typeface="Arial"/>
                <a:ea typeface="ＭＳ Ｐゴシック"/>
                <a:cs typeface="Arial"/>
              </a:rPr>
              <a:t>Research Question</a:t>
            </a:r>
            <a:br>
              <a:rPr kumimoji="0" lang="en-US" altLang="zh-CN" sz="3500" b="1" i="0" u="none" strike="noStrike" kern="1200" cap="none" spc="200" normalizeH="0" baseline="0" noProof="0" dirty="0">
                <a:ln>
                  <a:noFill/>
                </a:ln>
                <a:solidFill>
                  <a:srgbClr val="000000"/>
                </a:solidFill>
                <a:effectLst/>
                <a:uLnTx/>
                <a:uFillTx/>
                <a:latin typeface="Arial"/>
                <a:ea typeface="ＭＳ Ｐゴシック"/>
                <a:cs typeface="Arial"/>
              </a:rPr>
            </a:br>
            <a:endParaRPr kumimoji="0" lang="zh-CN" altLang="en-US" sz="3500" b="0" i="0" u="none" strike="noStrike" kern="1200" cap="none" spc="200" normalizeH="0" baseline="0" noProof="0" dirty="0">
              <a:ln>
                <a:noFill/>
              </a:ln>
              <a:solidFill>
                <a:srgbClr val="000000"/>
              </a:solidFill>
              <a:effectLst/>
              <a:uLnTx/>
              <a:uFillTx/>
              <a:latin typeface="Microsoft YaHei"/>
              <a:ea typeface="+mj-ea"/>
              <a:cs typeface="+mj-cs"/>
            </a:endParaRPr>
          </a:p>
        </p:txBody>
      </p:sp>
      <p:sp>
        <p:nvSpPr>
          <p:cNvPr id="8" name="内容占位符 4">
            <a:extLst>
              <a:ext uri="{FF2B5EF4-FFF2-40B4-BE49-F238E27FC236}">
                <a16:creationId xmlns:a16="http://schemas.microsoft.com/office/drawing/2014/main" id="{A1662713-63A8-3FEB-BCAC-528A9F612A0D}"/>
              </a:ext>
            </a:extLst>
          </p:cNvPr>
          <p:cNvSpPr txBox="1">
            <a:spLocks/>
          </p:cNvSpPr>
          <p:nvPr/>
        </p:nvSpPr>
        <p:spPr>
          <a:xfrm>
            <a:off x="630936" y="2638425"/>
            <a:ext cx="7351011" cy="3703701"/>
          </a:xfrm>
          <a:prstGeom prst="rect">
            <a:avLst/>
          </a:prstGeom>
        </p:spPr>
        <p:txBody>
          <a:bodyPr lIns="109728" tIns="109728" rIns="109728" bIns="91440" rtlCol="0" anchor="t">
            <a:normAutofit/>
          </a:bodyPr>
          <a:lstStyle>
            <a:lvl1pPr marL="228600" indent="-228600" algn="l" defTabSz="914400" rtl="0" eaLnBrk="1" latinLnBrk="0" hangingPunct="1">
              <a:lnSpc>
                <a:spcPct val="105000"/>
              </a:lnSpc>
              <a:spcBef>
                <a:spcPts val="1000"/>
              </a:spcBef>
              <a:buFont typeface="Arial" panose="020B0604020202020204" pitchFamily="34" charset="0"/>
              <a:buChar char="•"/>
              <a:defRPr sz="2800" kern="1200" spc="150">
                <a:solidFill>
                  <a:schemeClr val="tx1"/>
                </a:solidFill>
                <a:latin typeface="+mn-lt"/>
                <a:ea typeface="+mn-ea"/>
                <a:cs typeface="+mn-cs"/>
              </a:defRPr>
            </a:lvl1pPr>
            <a:lvl2pPr marL="685800" indent="-228600" algn="l" defTabSz="914400" rtl="0" eaLnBrk="1" latinLnBrk="0" hangingPunct="1">
              <a:lnSpc>
                <a:spcPct val="105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105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05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05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r>
              <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rPr>
              <a:t>How are map interactions distributed within the navigation trajectory?</a:t>
            </a: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r>
              <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rPr>
              <a:t>How is the screen lock/unlock phase distributed within the navigation trajectory?</a:t>
            </a: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r>
              <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rPr>
              <a:t>How do context and individual factors influence the distribution of map interactions and screen lock/unlock phases within the trajectory?</a:t>
            </a:r>
            <a:endParaRPr kumimoji="0" lang="zh-CN" altLang="en-US"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zh-CN" altLang="en-US" sz="1500" b="0" i="0" u="none" strike="noStrike" kern="1200" cap="none" spc="150" normalizeH="0" baseline="0" noProof="0" dirty="0">
              <a:ln>
                <a:noFill/>
              </a:ln>
              <a:solidFill>
                <a:srgbClr val="000000"/>
              </a:solidFill>
              <a:effectLst/>
              <a:uLnTx/>
              <a:uFillTx/>
              <a:latin typeface="Microsoft YaHei"/>
              <a:ea typeface="+mn-ea"/>
              <a:cs typeface="+mn-cs"/>
            </a:endParaRPr>
          </a:p>
        </p:txBody>
      </p:sp>
      <p:pic>
        <p:nvPicPr>
          <p:cNvPr id="10" name="Graphic 8" descr="解除锁定轮廓">
            <a:extLst>
              <a:ext uri="{FF2B5EF4-FFF2-40B4-BE49-F238E27FC236}">
                <a16:creationId xmlns:a16="http://schemas.microsoft.com/office/drawing/2014/main" id="{A68FC6B8-54AB-EA74-915C-F80ADF334B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81947" y="1796029"/>
            <a:ext cx="3924304" cy="3924304"/>
          </a:xfrm>
          <a:prstGeom prst="rect">
            <a:avLst/>
          </a:prstGeom>
        </p:spPr>
      </p:pic>
      <p:pic>
        <p:nvPicPr>
          <p:cNvPr id="11" name="图片 10">
            <a:extLst>
              <a:ext uri="{FF2B5EF4-FFF2-40B4-BE49-F238E27FC236}">
                <a16:creationId xmlns:a16="http://schemas.microsoft.com/office/drawing/2014/main" id="{62826169-60C1-8925-C55D-B3CD62BCE0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408" y="1988057"/>
            <a:ext cx="7455791" cy="333422"/>
          </a:xfrm>
          <a:prstGeom prst="rect">
            <a:avLst/>
          </a:prstGeom>
        </p:spPr>
      </p:pic>
      <p:sp>
        <p:nvSpPr>
          <p:cNvPr id="2" name="日期占位符 1">
            <a:extLst>
              <a:ext uri="{FF2B5EF4-FFF2-40B4-BE49-F238E27FC236}">
                <a16:creationId xmlns:a16="http://schemas.microsoft.com/office/drawing/2014/main" id="{D687C785-B18F-FFD8-000F-5B55083C9310}"/>
              </a:ext>
            </a:extLst>
          </p:cNvPr>
          <p:cNvSpPr>
            <a:spLocks noGrp="1"/>
          </p:cNvSpPr>
          <p:nvPr>
            <p:ph type="dt" sz="half" idx="14"/>
          </p:nvPr>
        </p:nvSpPr>
        <p:spPr/>
        <p:txBody>
          <a:bodyPr/>
          <a:lstStyle/>
          <a:p>
            <a:fld id="{6548B87C-50E2-4291-BE71-B7E7FD9E56B3}" type="datetime1">
              <a:rPr lang="en-US" altLang="zh-CN" smtClean="0"/>
              <a:t>4/8/2024</a:t>
            </a:fld>
            <a:endParaRPr lang="en-US"/>
          </a:p>
        </p:txBody>
      </p:sp>
      <p:sp>
        <p:nvSpPr>
          <p:cNvPr id="5" name="灯片编号占位符 4">
            <a:extLst>
              <a:ext uri="{FF2B5EF4-FFF2-40B4-BE49-F238E27FC236}">
                <a16:creationId xmlns:a16="http://schemas.microsoft.com/office/drawing/2014/main" id="{1C2C35F9-447E-3C6A-60E9-34822EF353BB}"/>
              </a:ext>
            </a:extLst>
          </p:cNvPr>
          <p:cNvSpPr>
            <a:spLocks noGrp="1"/>
          </p:cNvSpPr>
          <p:nvPr>
            <p:ph type="sldNum" sz="quarter" idx="16"/>
          </p:nvPr>
        </p:nvSpPr>
        <p:spPr/>
        <p:txBody>
          <a:bodyPr/>
          <a:lstStyle/>
          <a:p>
            <a:r>
              <a:rPr lang="en-US"/>
              <a:t>Page </a:t>
            </a:r>
            <a:fld id="{9D46F3A4-F478-9440-BC8E-B732027F4C86}" type="slidenum">
              <a:rPr lang="en-US" smtClean="0"/>
              <a:pPr/>
              <a:t>6</a:t>
            </a:fld>
            <a:endParaRPr lang="en-US"/>
          </a:p>
        </p:txBody>
      </p:sp>
    </p:spTree>
    <p:extLst>
      <p:ext uri="{BB962C8B-B14F-4D97-AF65-F5344CB8AC3E}">
        <p14:creationId xmlns:p14="http://schemas.microsoft.com/office/powerpoint/2010/main" val="4278893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40B3BC-51B0-DED3-B6CF-56C110079F50}"/>
              </a:ext>
            </a:extLst>
          </p:cNvPr>
          <p:cNvSpPr txBox="1"/>
          <p:nvPr/>
        </p:nvSpPr>
        <p:spPr>
          <a:xfrm>
            <a:off x="992908" y="1065562"/>
            <a:ext cx="10206183" cy="461665"/>
          </a:xfrm>
          <a:prstGeom prst="rect">
            <a:avLst/>
          </a:prstGeom>
          <a:noFill/>
        </p:spPr>
        <p:txBody>
          <a:bodyPr wrap="square" rtlCol="0">
            <a:spAutoFit/>
          </a:bodyPr>
          <a:lstStyle/>
          <a:p>
            <a:r>
              <a:rPr lang="en-US" altLang="zh-CN" sz="2400" dirty="0"/>
              <a:t>How are map interactions distributed within the navigation trajectory?</a:t>
            </a:r>
          </a:p>
        </p:txBody>
      </p:sp>
      <p:pic>
        <p:nvPicPr>
          <p:cNvPr id="3" name="图片 2">
            <a:extLst>
              <a:ext uri="{FF2B5EF4-FFF2-40B4-BE49-F238E27FC236}">
                <a16:creationId xmlns:a16="http://schemas.microsoft.com/office/drawing/2014/main" id="{0D37BA00-97B0-EFF5-78E4-07E0C112664E}"/>
              </a:ext>
            </a:extLst>
          </p:cNvPr>
          <p:cNvPicPr>
            <a:picLocks noChangeAspect="1"/>
          </p:cNvPicPr>
          <p:nvPr/>
        </p:nvPicPr>
        <p:blipFill>
          <a:blip r:embed="rId3"/>
          <a:stretch>
            <a:fillRect/>
          </a:stretch>
        </p:blipFill>
        <p:spPr>
          <a:xfrm>
            <a:off x="1207766" y="3153064"/>
            <a:ext cx="3744724" cy="3357816"/>
          </a:xfrm>
          <a:prstGeom prst="rect">
            <a:avLst/>
          </a:prstGeom>
        </p:spPr>
      </p:pic>
      <p:pic>
        <p:nvPicPr>
          <p:cNvPr id="5" name="图片 4">
            <a:extLst>
              <a:ext uri="{FF2B5EF4-FFF2-40B4-BE49-F238E27FC236}">
                <a16:creationId xmlns:a16="http://schemas.microsoft.com/office/drawing/2014/main" id="{FCA73AEF-AC07-6152-A652-6EA345A05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9642" y="3589212"/>
            <a:ext cx="5889093" cy="704852"/>
          </a:xfrm>
          <a:prstGeom prst="rect">
            <a:avLst/>
          </a:prstGeom>
        </p:spPr>
      </p:pic>
      <p:sp>
        <p:nvSpPr>
          <p:cNvPr id="7" name="文本框 6">
            <a:extLst>
              <a:ext uri="{FF2B5EF4-FFF2-40B4-BE49-F238E27FC236}">
                <a16:creationId xmlns:a16="http://schemas.microsoft.com/office/drawing/2014/main" id="{7E39F54B-A90B-1083-6047-2EAF40834D4E}"/>
              </a:ext>
            </a:extLst>
          </p:cNvPr>
          <p:cNvSpPr txBox="1"/>
          <p:nvPr/>
        </p:nvSpPr>
        <p:spPr>
          <a:xfrm>
            <a:off x="907182" y="1675735"/>
            <a:ext cx="5076992" cy="1477328"/>
          </a:xfrm>
          <a:prstGeom prst="rect">
            <a:avLst/>
          </a:prstGeom>
          <a:noFill/>
        </p:spPr>
        <p:txBody>
          <a:bodyPr wrap="square">
            <a:spAutoFit/>
          </a:bodyPr>
          <a:lstStyle/>
          <a:p>
            <a:r>
              <a:rPr lang="en-US" altLang="zh-CN" dirty="0"/>
              <a:t>Webber et al. (2012) identified three distinct strategy groups. </a:t>
            </a:r>
            <a:r>
              <a:rPr lang="en-US" altLang="zh-CN" dirty="0" err="1"/>
              <a:t>Brügger</a:t>
            </a:r>
            <a:r>
              <a:rPr lang="en-US" altLang="zh-CN" dirty="0"/>
              <a:t> </a:t>
            </a:r>
            <a:r>
              <a:rPr lang="en-US" altLang="zh-CN" dirty="0" err="1"/>
              <a:t>Annina</a:t>
            </a:r>
            <a:r>
              <a:rPr lang="en-US" altLang="zh-CN" dirty="0"/>
              <a:t> (2020) categorized participants' interactions into five distinct types of behaviors and depicted the distribution in a </a:t>
            </a:r>
            <a:r>
              <a:rPr lang="en-US" altLang="zh-CN" dirty="0">
                <a:solidFill>
                  <a:srgbClr val="FF0000"/>
                </a:solidFill>
              </a:rPr>
              <a:t>predetermined</a:t>
            </a:r>
            <a:r>
              <a:rPr lang="en-US" altLang="zh-CN" dirty="0"/>
              <a:t> route in Fig1.</a:t>
            </a:r>
            <a:endParaRPr lang="zh-CN" altLang="en-US" dirty="0"/>
          </a:p>
        </p:txBody>
      </p:sp>
      <p:sp>
        <p:nvSpPr>
          <p:cNvPr id="8" name="文本框 7">
            <a:extLst>
              <a:ext uri="{FF2B5EF4-FFF2-40B4-BE49-F238E27FC236}">
                <a16:creationId xmlns:a16="http://schemas.microsoft.com/office/drawing/2014/main" id="{3EA6B72F-BBC9-09D4-5399-E70CDD2FBA72}"/>
              </a:ext>
            </a:extLst>
          </p:cNvPr>
          <p:cNvSpPr txBox="1"/>
          <p:nvPr/>
        </p:nvSpPr>
        <p:spPr>
          <a:xfrm>
            <a:off x="6207828" y="1675735"/>
            <a:ext cx="5341320" cy="1477328"/>
          </a:xfrm>
          <a:prstGeom prst="rect">
            <a:avLst/>
          </a:prstGeom>
          <a:noFill/>
        </p:spPr>
        <p:txBody>
          <a:bodyPr wrap="square">
            <a:spAutoFit/>
          </a:bodyPr>
          <a:lstStyle/>
          <a:p>
            <a:r>
              <a:rPr lang="en-US" altLang="zh-CN" dirty="0"/>
              <a:t>Savino et al. (2021) used </a:t>
            </a:r>
            <a:r>
              <a:rPr lang="en-US" altLang="zh-CN" dirty="0" err="1"/>
              <a:t>MapRecorder</a:t>
            </a:r>
            <a:r>
              <a:rPr lang="en-US" altLang="zh-CN" dirty="0"/>
              <a:t> to analysis how mobile map are used in real world. They found map interactions state in Fig 2. However, they mentioned Google Maps </a:t>
            </a:r>
            <a:r>
              <a:rPr lang="en-US" altLang="zh-CN" dirty="0">
                <a:solidFill>
                  <a:srgbClr val="FF0000"/>
                </a:solidFill>
              </a:rPr>
              <a:t>navigation could not be tracked</a:t>
            </a:r>
            <a:r>
              <a:rPr lang="en-US" altLang="zh-CN" dirty="0"/>
              <a:t>.</a:t>
            </a:r>
            <a:endParaRPr lang="zh-CN" altLang="en-US" dirty="0"/>
          </a:p>
        </p:txBody>
      </p:sp>
      <p:graphicFrame>
        <p:nvGraphicFramePr>
          <p:cNvPr id="9" name="内容占位符 2">
            <a:extLst>
              <a:ext uri="{FF2B5EF4-FFF2-40B4-BE49-F238E27FC236}">
                <a16:creationId xmlns:a16="http://schemas.microsoft.com/office/drawing/2014/main" id="{9D4A7596-79ED-2909-856C-EE0622B64203}"/>
              </a:ext>
            </a:extLst>
          </p:cNvPr>
          <p:cNvGraphicFramePr>
            <a:graphicFrameLocks/>
          </p:cNvGraphicFramePr>
          <p:nvPr>
            <p:extLst>
              <p:ext uri="{D42A27DB-BD31-4B8C-83A1-F6EECF244321}">
                <p14:modId xmlns:p14="http://schemas.microsoft.com/office/powerpoint/2010/main" val="1567753009"/>
              </p:ext>
            </p:extLst>
          </p:nvPr>
        </p:nvGraphicFramePr>
        <p:xfrm>
          <a:off x="7267571" y="0"/>
          <a:ext cx="5491504" cy="53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日期占位符 3">
            <a:extLst>
              <a:ext uri="{FF2B5EF4-FFF2-40B4-BE49-F238E27FC236}">
                <a16:creationId xmlns:a16="http://schemas.microsoft.com/office/drawing/2014/main" id="{71126B91-9C45-2B89-EB3F-ED21F3B5DC85}"/>
              </a:ext>
            </a:extLst>
          </p:cNvPr>
          <p:cNvSpPr>
            <a:spLocks noGrp="1"/>
          </p:cNvSpPr>
          <p:nvPr>
            <p:ph type="dt" sz="half" idx="14"/>
          </p:nvPr>
        </p:nvSpPr>
        <p:spPr/>
        <p:txBody>
          <a:bodyPr/>
          <a:lstStyle/>
          <a:p>
            <a:fld id="{AC40428E-CB3A-4247-917E-6C2E9F4647C5}" type="datetime1">
              <a:rPr lang="en-US" altLang="zh-CN" smtClean="0"/>
              <a:t>4/8/2024</a:t>
            </a:fld>
            <a:endParaRPr lang="en-US"/>
          </a:p>
        </p:txBody>
      </p:sp>
      <p:sp>
        <p:nvSpPr>
          <p:cNvPr id="10" name="灯片编号占位符 9">
            <a:extLst>
              <a:ext uri="{FF2B5EF4-FFF2-40B4-BE49-F238E27FC236}">
                <a16:creationId xmlns:a16="http://schemas.microsoft.com/office/drawing/2014/main" id="{A6BA9FE0-E6F3-6EAE-354D-D027344C8106}"/>
              </a:ext>
            </a:extLst>
          </p:cNvPr>
          <p:cNvSpPr>
            <a:spLocks noGrp="1"/>
          </p:cNvSpPr>
          <p:nvPr>
            <p:ph type="sldNum" sz="quarter" idx="16"/>
          </p:nvPr>
        </p:nvSpPr>
        <p:spPr/>
        <p:txBody>
          <a:bodyPr/>
          <a:lstStyle/>
          <a:p>
            <a:r>
              <a:rPr lang="en-US"/>
              <a:t>Page </a:t>
            </a:r>
            <a:fld id="{9D46F3A4-F478-9440-BC8E-B732027F4C86}" type="slidenum">
              <a:rPr lang="en-US" smtClean="0"/>
              <a:pPr/>
              <a:t>7</a:t>
            </a:fld>
            <a:endParaRPr lang="en-US"/>
          </a:p>
        </p:txBody>
      </p:sp>
      <p:sp>
        <p:nvSpPr>
          <p:cNvPr id="6" name="文本框 5">
            <a:extLst>
              <a:ext uri="{FF2B5EF4-FFF2-40B4-BE49-F238E27FC236}">
                <a16:creationId xmlns:a16="http://schemas.microsoft.com/office/drawing/2014/main" id="{18EEE2C3-F599-95A6-DEB3-025CA68D1C06}"/>
              </a:ext>
            </a:extLst>
          </p:cNvPr>
          <p:cNvSpPr txBox="1"/>
          <p:nvPr/>
        </p:nvSpPr>
        <p:spPr>
          <a:xfrm>
            <a:off x="1872573" y="6510880"/>
            <a:ext cx="3473493" cy="307777"/>
          </a:xfrm>
          <a:prstGeom prst="rect">
            <a:avLst/>
          </a:prstGeom>
          <a:noFill/>
        </p:spPr>
        <p:txBody>
          <a:bodyPr wrap="square" rtlCol="0">
            <a:spAutoFit/>
          </a:bodyPr>
          <a:lstStyle/>
          <a:p>
            <a:r>
              <a:rPr lang="en-US" altLang="zh-CN" sz="1400" dirty="0"/>
              <a:t>Fig 1 by </a:t>
            </a:r>
            <a:r>
              <a:rPr lang="en-US" altLang="zh-CN" sz="1400" dirty="0" err="1"/>
              <a:t>Brügger</a:t>
            </a:r>
            <a:r>
              <a:rPr lang="en-US" altLang="zh-CN" sz="1400" dirty="0"/>
              <a:t> </a:t>
            </a:r>
            <a:r>
              <a:rPr lang="en-US" altLang="zh-CN" sz="1400" dirty="0" err="1"/>
              <a:t>Annina</a:t>
            </a:r>
            <a:r>
              <a:rPr lang="en-US" altLang="zh-CN" sz="1400" dirty="0"/>
              <a:t> (2020) </a:t>
            </a:r>
            <a:endParaRPr lang="zh-CN" altLang="en-US" sz="1400" dirty="0"/>
          </a:p>
        </p:txBody>
      </p:sp>
      <p:sp>
        <p:nvSpPr>
          <p:cNvPr id="11" name="文本框 10">
            <a:extLst>
              <a:ext uri="{FF2B5EF4-FFF2-40B4-BE49-F238E27FC236}">
                <a16:creationId xmlns:a16="http://schemas.microsoft.com/office/drawing/2014/main" id="{AAE15971-BBBF-4FFD-7B26-7714F1D9444C}"/>
              </a:ext>
            </a:extLst>
          </p:cNvPr>
          <p:cNvSpPr txBox="1"/>
          <p:nvPr/>
        </p:nvSpPr>
        <p:spPr>
          <a:xfrm>
            <a:off x="7591153" y="4422436"/>
            <a:ext cx="3473493" cy="307777"/>
          </a:xfrm>
          <a:prstGeom prst="rect">
            <a:avLst/>
          </a:prstGeom>
          <a:noFill/>
        </p:spPr>
        <p:txBody>
          <a:bodyPr wrap="square" rtlCol="0">
            <a:spAutoFit/>
          </a:bodyPr>
          <a:lstStyle/>
          <a:p>
            <a:r>
              <a:rPr lang="en-US" altLang="zh-CN" sz="1400" dirty="0"/>
              <a:t>Fig 2 by Savino et al. (2021)</a:t>
            </a:r>
            <a:endParaRPr lang="zh-CN" altLang="en-US" sz="1400" dirty="0"/>
          </a:p>
        </p:txBody>
      </p:sp>
    </p:spTree>
    <p:extLst>
      <p:ext uri="{BB962C8B-B14F-4D97-AF65-F5344CB8AC3E}">
        <p14:creationId xmlns:p14="http://schemas.microsoft.com/office/powerpoint/2010/main" val="420237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40B3BC-51B0-DED3-B6CF-56C110079F50}"/>
              </a:ext>
            </a:extLst>
          </p:cNvPr>
          <p:cNvSpPr txBox="1"/>
          <p:nvPr/>
        </p:nvSpPr>
        <p:spPr>
          <a:xfrm>
            <a:off x="701963" y="1044037"/>
            <a:ext cx="11046692" cy="461665"/>
          </a:xfrm>
          <a:prstGeom prst="rect">
            <a:avLst/>
          </a:prstGeom>
          <a:noFill/>
        </p:spPr>
        <p:txBody>
          <a:bodyPr wrap="square" rtlCol="0">
            <a:spAutoFit/>
          </a:bodyPr>
          <a:lstStyle/>
          <a:p>
            <a:r>
              <a:rPr lang="en-US" altLang="zh-CN" sz="2400" dirty="0"/>
              <a:t>How is the screen lock/unlock phase distributed within the navigation trajectory?</a:t>
            </a:r>
          </a:p>
        </p:txBody>
      </p:sp>
      <p:sp>
        <p:nvSpPr>
          <p:cNvPr id="4" name="文本框 3">
            <a:extLst>
              <a:ext uri="{FF2B5EF4-FFF2-40B4-BE49-F238E27FC236}">
                <a16:creationId xmlns:a16="http://schemas.microsoft.com/office/drawing/2014/main" id="{A3B77562-C63A-A76B-B780-B4D2377DCEB5}"/>
              </a:ext>
            </a:extLst>
          </p:cNvPr>
          <p:cNvSpPr txBox="1"/>
          <p:nvPr/>
        </p:nvSpPr>
        <p:spPr>
          <a:xfrm>
            <a:off x="701963" y="1809680"/>
            <a:ext cx="10755747" cy="584775"/>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Dai </a:t>
            </a:r>
            <a:r>
              <a:rPr lang="en-US" altLang="zh-CN" sz="1600" dirty="0"/>
              <a:t>et al. (2018) </a:t>
            </a:r>
            <a:r>
              <a:rPr lang="en-US" altLang="zh-CN" sz="1600" b="1" dirty="0"/>
              <a:t>Environment learning can be achieved through </a:t>
            </a:r>
            <a:r>
              <a:rPr lang="en-US" altLang="zh-CN" sz="1600" b="1" dirty="0">
                <a:solidFill>
                  <a:srgbClr val="0070C0"/>
                </a:solidFill>
              </a:rPr>
              <a:t>map study </a:t>
            </a:r>
            <a:r>
              <a:rPr lang="en-US" altLang="zh-CN" sz="1600" b="1" dirty="0"/>
              <a:t>or through </a:t>
            </a:r>
            <a:r>
              <a:rPr lang="en-US" altLang="zh-CN" sz="1600" b="1" dirty="0">
                <a:solidFill>
                  <a:srgbClr val="0070C0"/>
                </a:solidFill>
              </a:rPr>
              <a:t>direct experience </a:t>
            </a:r>
            <a:r>
              <a:rPr lang="en-US" altLang="zh-CN" sz="1600" b="1" dirty="0"/>
              <a:t>with the environment.</a:t>
            </a:r>
          </a:p>
        </p:txBody>
      </p:sp>
      <p:pic>
        <p:nvPicPr>
          <p:cNvPr id="5" name="图片 4">
            <a:extLst>
              <a:ext uri="{FF2B5EF4-FFF2-40B4-BE49-F238E27FC236}">
                <a16:creationId xmlns:a16="http://schemas.microsoft.com/office/drawing/2014/main" id="{9B9C0EAF-FD0F-1A2A-00E5-5C1D2B62141C}"/>
              </a:ext>
            </a:extLst>
          </p:cNvPr>
          <p:cNvPicPr>
            <a:picLocks noChangeAspect="1"/>
          </p:cNvPicPr>
          <p:nvPr/>
        </p:nvPicPr>
        <p:blipFill>
          <a:blip r:embed="rId3"/>
          <a:stretch>
            <a:fillRect/>
          </a:stretch>
        </p:blipFill>
        <p:spPr>
          <a:xfrm>
            <a:off x="6866772" y="2823049"/>
            <a:ext cx="4162201" cy="2237033"/>
          </a:xfrm>
          <a:prstGeom prst="rect">
            <a:avLst/>
          </a:prstGeom>
        </p:spPr>
      </p:pic>
      <p:pic>
        <p:nvPicPr>
          <p:cNvPr id="6" name="图片 5" descr="地图&#10;&#10;描述已自动生成">
            <a:extLst>
              <a:ext uri="{FF2B5EF4-FFF2-40B4-BE49-F238E27FC236}">
                <a16:creationId xmlns:a16="http://schemas.microsoft.com/office/drawing/2014/main" id="{47E32966-4BB1-61FB-8807-192263F81E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441" b="31728"/>
          <a:stretch/>
        </p:blipFill>
        <p:spPr>
          <a:xfrm>
            <a:off x="1611820" y="2823049"/>
            <a:ext cx="3055459" cy="2237033"/>
          </a:xfrm>
          <a:prstGeom prst="rect">
            <a:avLst/>
          </a:prstGeom>
        </p:spPr>
      </p:pic>
      <p:sp>
        <p:nvSpPr>
          <p:cNvPr id="7" name="文本框 6">
            <a:extLst>
              <a:ext uri="{FF2B5EF4-FFF2-40B4-BE49-F238E27FC236}">
                <a16:creationId xmlns:a16="http://schemas.microsoft.com/office/drawing/2014/main" id="{9C4E71E1-FCFC-E1EF-A181-1C640A9D6A9A}"/>
              </a:ext>
            </a:extLst>
          </p:cNvPr>
          <p:cNvSpPr txBox="1"/>
          <p:nvPr/>
        </p:nvSpPr>
        <p:spPr>
          <a:xfrm>
            <a:off x="1391156" y="2425404"/>
            <a:ext cx="4079355" cy="338554"/>
          </a:xfrm>
          <a:prstGeom prst="rect">
            <a:avLst/>
          </a:prstGeom>
          <a:noFill/>
        </p:spPr>
        <p:txBody>
          <a:bodyPr wrap="square" rtlCol="0">
            <a:spAutoFit/>
          </a:bodyPr>
          <a:lstStyle/>
          <a:p>
            <a:r>
              <a:rPr lang="en-US" altLang="zh-CN" sz="1600" b="1" dirty="0">
                <a:solidFill>
                  <a:srgbClr val="0070C0"/>
                </a:solidFill>
              </a:rPr>
              <a:t>Map Study(check map in navigation)</a:t>
            </a:r>
            <a:endParaRPr lang="zh-CN" altLang="en-US" sz="1600" dirty="0"/>
          </a:p>
        </p:txBody>
      </p:sp>
      <p:sp>
        <p:nvSpPr>
          <p:cNvPr id="8" name="文本框 7">
            <a:extLst>
              <a:ext uri="{FF2B5EF4-FFF2-40B4-BE49-F238E27FC236}">
                <a16:creationId xmlns:a16="http://schemas.microsoft.com/office/drawing/2014/main" id="{683138DD-2994-2CAF-CC1B-5CA79B6CACC1}"/>
              </a:ext>
            </a:extLst>
          </p:cNvPr>
          <p:cNvSpPr txBox="1"/>
          <p:nvPr/>
        </p:nvSpPr>
        <p:spPr>
          <a:xfrm>
            <a:off x="6771767" y="2425404"/>
            <a:ext cx="4685943" cy="338554"/>
          </a:xfrm>
          <a:prstGeom prst="rect">
            <a:avLst/>
          </a:prstGeom>
          <a:noFill/>
        </p:spPr>
        <p:txBody>
          <a:bodyPr wrap="square" rtlCol="0">
            <a:spAutoFit/>
          </a:bodyPr>
          <a:lstStyle/>
          <a:p>
            <a:r>
              <a:rPr lang="en-US" altLang="zh-CN" sz="1600" b="1" dirty="0">
                <a:solidFill>
                  <a:srgbClr val="0070C0"/>
                </a:solidFill>
              </a:rPr>
              <a:t>Route Experience(without map checking)</a:t>
            </a:r>
            <a:endParaRPr lang="zh-CN" altLang="en-US" sz="1600" dirty="0"/>
          </a:p>
        </p:txBody>
      </p:sp>
      <p:cxnSp>
        <p:nvCxnSpPr>
          <p:cNvPr id="9" name="直接箭头连接符 8">
            <a:extLst>
              <a:ext uri="{FF2B5EF4-FFF2-40B4-BE49-F238E27FC236}">
                <a16:creationId xmlns:a16="http://schemas.microsoft.com/office/drawing/2014/main" id="{4A8A98C4-0D8F-81AF-5A09-C1BA4D50AC83}"/>
              </a:ext>
            </a:extLst>
          </p:cNvPr>
          <p:cNvCxnSpPr>
            <a:cxnSpLocks/>
          </p:cNvCxnSpPr>
          <p:nvPr/>
        </p:nvCxnSpPr>
        <p:spPr bwMode="auto">
          <a:xfrm>
            <a:off x="5128498" y="3670485"/>
            <a:ext cx="143185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05678E80-3705-4526-FED2-7BC7CEBBA40F}"/>
              </a:ext>
            </a:extLst>
          </p:cNvPr>
          <p:cNvCxnSpPr>
            <a:cxnSpLocks/>
          </p:cNvCxnSpPr>
          <p:nvPr/>
        </p:nvCxnSpPr>
        <p:spPr bwMode="auto">
          <a:xfrm flipH="1">
            <a:off x="5098374" y="3858327"/>
            <a:ext cx="149210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 name="文本框 10">
            <a:extLst>
              <a:ext uri="{FF2B5EF4-FFF2-40B4-BE49-F238E27FC236}">
                <a16:creationId xmlns:a16="http://schemas.microsoft.com/office/drawing/2014/main" id="{2901DCB7-5737-22A5-DDCE-5AFFB3CB553C}"/>
              </a:ext>
            </a:extLst>
          </p:cNvPr>
          <p:cNvSpPr txBox="1"/>
          <p:nvPr/>
        </p:nvSpPr>
        <p:spPr>
          <a:xfrm>
            <a:off x="5098374" y="3992238"/>
            <a:ext cx="1923196" cy="584775"/>
          </a:xfrm>
          <a:prstGeom prst="rect">
            <a:avLst/>
          </a:prstGeom>
          <a:noFill/>
        </p:spPr>
        <p:txBody>
          <a:bodyPr wrap="square" rtlCol="0">
            <a:spAutoFit/>
          </a:bodyPr>
          <a:lstStyle/>
          <a:p>
            <a:r>
              <a:rPr lang="en-US" altLang="zh-CN" sz="1600" dirty="0"/>
              <a:t>Metacognition</a:t>
            </a:r>
          </a:p>
          <a:p>
            <a:r>
              <a:rPr lang="en-US" altLang="zh-CN" sz="1600" dirty="0" err="1"/>
              <a:t>Monitor&amp;Control</a:t>
            </a:r>
            <a:endParaRPr lang="en-US" altLang="zh-CN" sz="1600" dirty="0"/>
          </a:p>
        </p:txBody>
      </p:sp>
      <p:sp>
        <p:nvSpPr>
          <p:cNvPr id="13" name="文本框 12">
            <a:extLst>
              <a:ext uri="{FF2B5EF4-FFF2-40B4-BE49-F238E27FC236}">
                <a16:creationId xmlns:a16="http://schemas.microsoft.com/office/drawing/2014/main" id="{810493D0-F20E-DB94-91E5-7AD275295754}"/>
              </a:ext>
            </a:extLst>
          </p:cNvPr>
          <p:cNvSpPr txBox="1"/>
          <p:nvPr/>
        </p:nvSpPr>
        <p:spPr>
          <a:xfrm>
            <a:off x="705434" y="5428298"/>
            <a:ext cx="8846127" cy="369332"/>
          </a:xfrm>
          <a:prstGeom prst="rect">
            <a:avLst/>
          </a:prstGeom>
          <a:noFill/>
        </p:spPr>
        <p:txBody>
          <a:bodyPr wrap="square">
            <a:spAutoFit/>
          </a:bodyPr>
          <a:lstStyle/>
          <a:p>
            <a:r>
              <a:rPr lang="en-US" altLang="zh-CN" sz="1800" dirty="0"/>
              <a:t>Less studies on </a:t>
            </a:r>
            <a:r>
              <a:rPr lang="en-US" altLang="zh-CN" sz="1800" dirty="0">
                <a:solidFill>
                  <a:srgbClr val="FF0000"/>
                </a:solidFill>
              </a:rPr>
              <a:t>switching or combining </a:t>
            </a:r>
            <a:r>
              <a:rPr lang="en-US" altLang="zh-CN" sz="1800" dirty="0"/>
              <a:t>Map Study and Route Experience.</a:t>
            </a:r>
          </a:p>
        </p:txBody>
      </p:sp>
      <p:graphicFrame>
        <p:nvGraphicFramePr>
          <p:cNvPr id="14" name="内容占位符 2">
            <a:extLst>
              <a:ext uri="{FF2B5EF4-FFF2-40B4-BE49-F238E27FC236}">
                <a16:creationId xmlns:a16="http://schemas.microsoft.com/office/drawing/2014/main" id="{1D582E87-651F-C4FB-EA6C-86856FFF05A0}"/>
              </a:ext>
            </a:extLst>
          </p:cNvPr>
          <p:cNvGraphicFramePr>
            <a:graphicFrameLocks/>
          </p:cNvGraphicFramePr>
          <p:nvPr>
            <p:extLst>
              <p:ext uri="{D42A27DB-BD31-4B8C-83A1-F6EECF244321}">
                <p14:modId xmlns:p14="http://schemas.microsoft.com/office/powerpoint/2010/main" val="3411589917"/>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文本框 16">
            <a:extLst>
              <a:ext uri="{FF2B5EF4-FFF2-40B4-BE49-F238E27FC236}">
                <a16:creationId xmlns:a16="http://schemas.microsoft.com/office/drawing/2014/main" id="{89012DC1-A2E6-18F9-8CD3-D6987E78D80F}"/>
              </a:ext>
            </a:extLst>
          </p:cNvPr>
          <p:cNvSpPr txBox="1"/>
          <p:nvPr/>
        </p:nvSpPr>
        <p:spPr>
          <a:xfrm>
            <a:off x="701963" y="5911367"/>
            <a:ext cx="6415086" cy="369332"/>
          </a:xfrm>
          <a:prstGeom prst="rect">
            <a:avLst/>
          </a:prstGeom>
          <a:noFill/>
        </p:spPr>
        <p:txBody>
          <a:bodyPr wrap="square">
            <a:spAutoFit/>
          </a:bodyPr>
          <a:lstStyle/>
          <a:p>
            <a:r>
              <a:rPr lang="en-US" altLang="zh-CN" sz="1800" b="1" dirty="0">
                <a:solidFill>
                  <a:srgbClr val="B89D76"/>
                </a:solidFill>
              </a:rPr>
              <a:t>Map Study = Screen unlock</a:t>
            </a:r>
            <a:endParaRPr lang="zh-CN" altLang="en-US" dirty="0">
              <a:solidFill>
                <a:srgbClr val="B89D76"/>
              </a:solidFill>
            </a:endParaRPr>
          </a:p>
        </p:txBody>
      </p:sp>
      <p:sp>
        <p:nvSpPr>
          <p:cNvPr id="18" name="文本框 17">
            <a:extLst>
              <a:ext uri="{FF2B5EF4-FFF2-40B4-BE49-F238E27FC236}">
                <a16:creationId xmlns:a16="http://schemas.microsoft.com/office/drawing/2014/main" id="{9AA58D75-A74F-9D1A-FBC2-11020C1AC04A}"/>
              </a:ext>
            </a:extLst>
          </p:cNvPr>
          <p:cNvSpPr txBox="1"/>
          <p:nvPr/>
        </p:nvSpPr>
        <p:spPr>
          <a:xfrm>
            <a:off x="4603854" y="5911367"/>
            <a:ext cx="6415086" cy="369332"/>
          </a:xfrm>
          <a:prstGeom prst="rect">
            <a:avLst/>
          </a:prstGeom>
          <a:noFill/>
        </p:spPr>
        <p:txBody>
          <a:bodyPr wrap="square">
            <a:spAutoFit/>
          </a:bodyPr>
          <a:lstStyle/>
          <a:p>
            <a:r>
              <a:rPr lang="en-US" altLang="zh-CN" sz="1800" b="1" dirty="0">
                <a:solidFill>
                  <a:srgbClr val="B89D76"/>
                </a:solidFill>
              </a:rPr>
              <a:t>Route Experience= Screen lock</a:t>
            </a:r>
            <a:endParaRPr lang="zh-CN" altLang="en-US" dirty="0">
              <a:solidFill>
                <a:srgbClr val="B89D76"/>
              </a:solidFill>
            </a:endParaRPr>
          </a:p>
        </p:txBody>
      </p:sp>
      <p:sp>
        <p:nvSpPr>
          <p:cNvPr id="3" name="日期占位符 2">
            <a:extLst>
              <a:ext uri="{FF2B5EF4-FFF2-40B4-BE49-F238E27FC236}">
                <a16:creationId xmlns:a16="http://schemas.microsoft.com/office/drawing/2014/main" id="{C01F5550-CD58-575B-A6FC-93FC39E24E52}"/>
              </a:ext>
            </a:extLst>
          </p:cNvPr>
          <p:cNvSpPr>
            <a:spLocks noGrp="1"/>
          </p:cNvSpPr>
          <p:nvPr>
            <p:ph type="dt" sz="half" idx="14"/>
          </p:nvPr>
        </p:nvSpPr>
        <p:spPr/>
        <p:txBody>
          <a:bodyPr/>
          <a:lstStyle/>
          <a:p>
            <a:fld id="{E0EADA92-F05B-44D2-935E-22CE03910264}" type="datetime1">
              <a:rPr lang="en-US" altLang="zh-CN" smtClean="0"/>
              <a:t>4/8/2024</a:t>
            </a:fld>
            <a:endParaRPr lang="en-US"/>
          </a:p>
        </p:txBody>
      </p:sp>
      <p:sp>
        <p:nvSpPr>
          <p:cNvPr id="15" name="灯片编号占位符 14">
            <a:extLst>
              <a:ext uri="{FF2B5EF4-FFF2-40B4-BE49-F238E27FC236}">
                <a16:creationId xmlns:a16="http://schemas.microsoft.com/office/drawing/2014/main" id="{CA8FA268-EA9B-2C88-9685-66F49E0A5BED}"/>
              </a:ext>
            </a:extLst>
          </p:cNvPr>
          <p:cNvSpPr>
            <a:spLocks noGrp="1"/>
          </p:cNvSpPr>
          <p:nvPr>
            <p:ph type="sldNum" sz="quarter" idx="16"/>
          </p:nvPr>
        </p:nvSpPr>
        <p:spPr/>
        <p:txBody>
          <a:bodyPr/>
          <a:lstStyle/>
          <a:p>
            <a:r>
              <a:rPr lang="en-US"/>
              <a:t>Page </a:t>
            </a:r>
            <a:fld id="{9D46F3A4-F478-9440-BC8E-B732027F4C86}" type="slidenum">
              <a:rPr lang="en-US" smtClean="0"/>
              <a:pPr/>
              <a:t>8</a:t>
            </a:fld>
            <a:endParaRPr lang="en-US"/>
          </a:p>
        </p:txBody>
      </p:sp>
    </p:spTree>
    <p:extLst>
      <p:ext uri="{BB962C8B-B14F-4D97-AF65-F5344CB8AC3E}">
        <p14:creationId xmlns:p14="http://schemas.microsoft.com/office/powerpoint/2010/main" val="157585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地图&#10;&#10;描述已自动生成">
            <a:extLst>
              <a:ext uri="{FF2B5EF4-FFF2-40B4-BE49-F238E27FC236}">
                <a16:creationId xmlns:a16="http://schemas.microsoft.com/office/drawing/2014/main" id="{E995E412-D01F-31DA-7B2D-AAD128CEB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952500"/>
            <a:ext cx="10506075" cy="5918852"/>
          </a:xfrm>
          <a:prstGeom prst="rect">
            <a:avLst/>
          </a:prstGeom>
        </p:spPr>
      </p:pic>
      <p:sp>
        <p:nvSpPr>
          <p:cNvPr id="9" name="文本框 8">
            <a:extLst>
              <a:ext uri="{FF2B5EF4-FFF2-40B4-BE49-F238E27FC236}">
                <a16:creationId xmlns:a16="http://schemas.microsoft.com/office/drawing/2014/main" id="{8E558C27-9035-8C20-6024-DDD39B14C321}"/>
              </a:ext>
            </a:extLst>
          </p:cNvPr>
          <p:cNvSpPr txBox="1"/>
          <p:nvPr/>
        </p:nvSpPr>
        <p:spPr>
          <a:xfrm>
            <a:off x="4835528" y="877455"/>
            <a:ext cx="2336797" cy="461665"/>
          </a:xfrm>
          <a:prstGeom prst="rect">
            <a:avLst/>
          </a:prstGeom>
          <a:noFill/>
        </p:spPr>
        <p:txBody>
          <a:bodyPr wrap="square" rtlCol="0">
            <a:spAutoFit/>
          </a:bodyPr>
          <a:lstStyle/>
          <a:p>
            <a:r>
              <a:rPr lang="en-US" altLang="zh-CN" sz="2400" dirty="0"/>
              <a:t>Trajectory: 863</a:t>
            </a:r>
            <a:endParaRPr lang="zh-CN" altLang="en-US" sz="2400" dirty="0"/>
          </a:p>
        </p:txBody>
      </p:sp>
      <p:pic>
        <p:nvPicPr>
          <p:cNvPr id="25" name="图片 24" descr="图表, 直方图&#10;&#10;描述已自动生成">
            <a:extLst>
              <a:ext uri="{FF2B5EF4-FFF2-40B4-BE49-F238E27FC236}">
                <a16:creationId xmlns:a16="http://schemas.microsoft.com/office/drawing/2014/main" id="{F58AA18C-E49A-2B9A-FBC6-9CC15E7BF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210" y="1414165"/>
            <a:ext cx="7716638" cy="4947728"/>
          </a:xfrm>
          <a:prstGeom prst="rect">
            <a:avLst/>
          </a:prstGeom>
        </p:spPr>
      </p:pic>
      <p:graphicFrame>
        <p:nvGraphicFramePr>
          <p:cNvPr id="2" name="内容占位符 2">
            <a:extLst>
              <a:ext uri="{FF2B5EF4-FFF2-40B4-BE49-F238E27FC236}">
                <a16:creationId xmlns:a16="http://schemas.microsoft.com/office/drawing/2014/main" id="{71520F9A-A191-6C31-3F86-F218060CC9C0}"/>
              </a:ext>
            </a:extLst>
          </p:cNvPr>
          <p:cNvGraphicFramePr>
            <a:graphicFrameLocks/>
          </p:cNvGraphicFramePr>
          <p:nvPr>
            <p:extLst>
              <p:ext uri="{D42A27DB-BD31-4B8C-83A1-F6EECF244321}">
                <p14:modId xmlns:p14="http://schemas.microsoft.com/office/powerpoint/2010/main" val="1502670920"/>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日期占位符 2">
            <a:extLst>
              <a:ext uri="{FF2B5EF4-FFF2-40B4-BE49-F238E27FC236}">
                <a16:creationId xmlns:a16="http://schemas.microsoft.com/office/drawing/2014/main" id="{4895C6F7-A3D3-82A6-8D76-E80522C0F916}"/>
              </a:ext>
            </a:extLst>
          </p:cNvPr>
          <p:cNvSpPr>
            <a:spLocks noGrp="1"/>
          </p:cNvSpPr>
          <p:nvPr>
            <p:ph type="dt" sz="half" idx="14"/>
          </p:nvPr>
        </p:nvSpPr>
        <p:spPr/>
        <p:txBody>
          <a:bodyPr/>
          <a:lstStyle/>
          <a:p>
            <a:fld id="{029E558A-C6B5-4CD2-BE7C-FEE8C217D807}" type="datetime1">
              <a:rPr lang="en-US" altLang="zh-CN" smtClean="0"/>
              <a:t>4/8/2024</a:t>
            </a:fld>
            <a:endParaRPr lang="en-US"/>
          </a:p>
        </p:txBody>
      </p:sp>
      <p:sp>
        <p:nvSpPr>
          <p:cNvPr id="5" name="灯片编号占位符 4">
            <a:extLst>
              <a:ext uri="{FF2B5EF4-FFF2-40B4-BE49-F238E27FC236}">
                <a16:creationId xmlns:a16="http://schemas.microsoft.com/office/drawing/2014/main" id="{F4157A78-81E4-9189-4820-126E3459707D}"/>
              </a:ext>
            </a:extLst>
          </p:cNvPr>
          <p:cNvSpPr>
            <a:spLocks noGrp="1"/>
          </p:cNvSpPr>
          <p:nvPr>
            <p:ph type="sldNum" sz="quarter" idx="16"/>
          </p:nvPr>
        </p:nvSpPr>
        <p:spPr/>
        <p:txBody>
          <a:bodyPr/>
          <a:lstStyle/>
          <a:p>
            <a:r>
              <a:rPr lang="en-US"/>
              <a:t>Page </a:t>
            </a:r>
            <a:fld id="{9D46F3A4-F478-9440-BC8E-B732027F4C86}" type="slidenum">
              <a:rPr lang="en-US" smtClean="0"/>
              <a:pPr/>
              <a:t>9</a:t>
            </a:fld>
            <a:endParaRPr lang="en-US"/>
          </a:p>
        </p:txBody>
      </p:sp>
    </p:spTree>
    <p:extLst>
      <p:ext uri="{BB962C8B-B14F-4D97-AF65-F5344CB8AC3E}">
        <p14:creationId xmlns:p14="http://schemas.microsoft.com/office/powerpoint/2010/main" val="13416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xmlns:p="http://schemas.openxmlformats.org/presentationml/2006/main">
              <a:effectLst>
                <a:outerShdw blurRad="63500" dist="35921" dir="2700000" algn="ctr" rotWithShape="0">
                  <a:schemeClr val="bg2"/>
                </a:outerShdw>
              </a:effectLst>
            </a14:hiddenEffects>
          </a:ext>
        </a:extLst>
      </a:spPr>
      <a:bodyPr vert="horz" wrap="non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5648A47-3897-468C-AC39-C0544258E2F8}">
  <ds:schemaRefs>
    <ds:schemaRef ds:uri="http://purl.org/dc/dcmitype/"/>
    <ds:schemaRef ds:uri="http://schemas.microsoft.com/office/2006/metadata/properties"/>
    <ds:schemaRef ds:uri="http://purl.org/dc/terms/"/>
    <ds:schemaRef ds:uri="http://purl.org/dc/elements/1.1/"/>
    <ds:schemaRef ds:uri="45dcb47e-6b8b-49cf-94c9-2f49b98129da"/>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8a03f34d-f0d3-48c0-be2d-a52ec64912f2"/>
  </ds:schemaRefs>
</ds:datastoreItem>
</file>

<file path=customXml/itemProps3.xml><?xml version="1.0" encoding="utf-8"?>
<ds:datastoreItem xmlns:ds="http://schemas.openxmlformats.org/officeDocument/2006/customXml" ds:itemID="{AE05C85E-43FF-42E4-9C2D-A0087696E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23357</TotalTime>
  <Words>1190</Words>
  <Application>Microsoft Office PowerPoint</Application>
  <PresentationFormat>宽屏</PresentationFormat>
  <Paragraphs>231</Paragraphs>
  <Slides>13</Slides>
  <Notes>10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Söhne</vt:lpstr>
      <vt:lpstr>等线</vt:lpstr>
      <vt:lpstr>Microsoft YaHei</vt:lpstr>
      <vt:lpstr>Arial</vt:lpstr>
      <vt:lpstr>Calibri</vt:lpstr>
      <vt:lpstr>UZH</vt:lpstr>
      <vt:lpstr>What does the mobile map interactions look like in navigation trajectories?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116</cp:revision>
  <dcterms:created xsi:type="dcterms:W3CDTF">2013-07-15T20:26:40Z</dcterms:created>
  <dcterms:modified xsi:type="dcterms:W3CDTF">2024-04-08T11:29:06Z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